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 id="2147483692" r:id="rId5"/>
    <p:sldMasterId id="214748369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ato-regular.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Lato-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274d51b3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274d51b3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274d51b37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274d51b37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2277cfd8b4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2277cfd8b4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2277cfd8b4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2277cfd8b4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Tyler</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26329a73d7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26329a73d7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67" name="Shape 67"/>
        <p:cNvGrpSpPr/>
        <p:nvPr/>
      </p:nvGrpSpPr>
      <p:grpSpPr>
        <a:xfrm>
          <a:off x="0" y="0"/>
          <a:ext cx="0" cy="0"/>
          <a:chOff x="0" y="0"/>
          <a:chExt cx="0" cy="0"/>
        </a:xfrm>
      </p:grpSpPr>
      <p:pic>
        <p:nvPicPr>
          <p:cNvPr descr="shutterstock_429987889_edited.jpg" id="68" name="Google Shape;68;p14"/>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69" name="Google Shape;69;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14"/>
          <p:cNvGrpSpPr/>
          <p:nvPr/>
        </p:nvGrpSpPr>
        <p:grpSpPr>
          <a:xfrm>
            <a:off x="830392" y="1191256"/>
            <a:ext cx="745763" cy="45826"/>
            <a:chOff x="4580561" y="2589004"/>
            <a:chExt cx="1064464" cy="25200"/>
          </a:xfrm>
        </p:grpSpPr>
        <p:sp>
          <p:nvSpPr>
            <p:cNvPr id="71" name="Google Shape;71;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74" name="Google Shape;74;p14"/>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5" name="Google Shape;7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14"/>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77" name="Google Shape;77;p14"/>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78" name="Google Shape;78;p1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79" name="Shape 79"/>
        <p:cNvGrpSpPr/>
        <p:nvPr/>
      </p:nvGrpSpPr>
      <p:grpSpPr>
        <a:xfrm>
          <a:off x="0" y="0"/>
          <a:ext cx="0" cy="0"/>
          <a:chOff x="0" y="0"/>
          <a:chExt cx="0" cy="0"/>
        </a:xfrm>
      </p:grpSpPr>
      <p:pic>
        <p:nvPicPr>
          <p:cNvPr descr="shutterstock_429987889_edited.jpg" id="80" name="Google Shape;80;p15"/>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81" name="Google Shape;81;p15"/>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15"/>
          <p:cNvGrpSpPr/>
          <p:nvPr/>
        </p:nvGrpSpPr>
        <p:grpSpPr>
          <a:xfrm>
            <a:off x="830392" y="1191256"/>
            <a:ext cx="745763" cy="45826"/>
            <a:chOff x="4580561" y="2589004"/>
            <a:chExt cx="1064464" cy="25200"/>
          </a:xfrm>
        </p:grpSpPr>
        <p:sp>
          <p:nvSpPr>
            <p:cNvPr id="83" name="Google Shape;83;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86" name="Google Shape;86;p15"/>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7" name="Google Shape;87;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8" name="Google Shape;88;p15">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0" name="Google Shape;90;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1" name="Google Shape;91;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92" name="Shape 92"/>
        <p:cNvGrpSpPr/>
        <p:nvPr/>
      </p:nvGrpSpPr>
      <p:grpSpPr>
        <a:xfrm>
          <a:off x="0" y="0"/>
          <a:ext cx="0" cy="0"/>
          <a:chOff x="0" y="0"/>
          <a:chExt cx="0" cy="0"/>
        </a:xfrm>
      </p:grpSpPr>
      <p:grpSp>
        <p:nvGrpSpPr>
          <p:cNvPr id="93" name="Google Shape;93;p16"/>
          <p:cNvGrpSpPr/>
          <p:nvPr/>
        </p:nvGrpSpPr>
        <p:grpSpPr>
          <a:xfrm>
            <a:off x="830392" y="1191256"/>
            <a:ext cx="745763" cy="45826"/>
            <a:chOff x="4580561" y="2589004"/>
            <a:chExt cx="1064464" cy="25200"/>
          </a:xfrm>
        </p:grpSpPr>
        <p:sp>
          <p:nvSpPr>
            <p:cNvPr id="94" name="Google Shape;94;p1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7" name="Google Shape;9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16">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 name="Google Shape;99;p16">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00" name="Google Shape;100;p16">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01" name="Google Shape;101;p16">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2" name="Shape 102"/>
        <p:cNvGrpSpPr/>
        <p:nvPr/>
      </p:nvGrpSpPr>
      <p:grpSpPr>
        <a:xfrm>
          <a:off x="0" y="0"/>
          <a:ext cx="0" cy="0"/>
          <a:chOff x="0" y="0"/>
          <a:chExt cx="0" cy="0"/>
        </a:xfrm>
      </p:grpSpPr>
      <p:sp>
        <p:nvSpPr>
          <p:cNvPr id="103" name="Google Shape;103;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17"/>
          <p:cNvGrpSpPr/>
          <p:nvPr/>
        </p:nvGrpSpPr>
        <p:grpSpPr>
          <a:xfrm>
            <a:off x="830392" y="1191256"/>
            <a:ext cx="745763" cy="45826"/>
            <a:chOff x="4580561" y="2589004"/>
            <a:chExt cx="1064464" cy="25200"/>
          </a:xfrm>
        </p:grpSpPr>
        <p:sp>
          <p:nvSpPr>
            <p:cNvPr id="105" name="Google Shape;105;p17"/>
            <p:cNvSpPr/>
            <p:nvPr/>
          </p:nvSpPr>
          <p:spPr>
            <a:xfrm rot="-5400000">
              <a:off x="5366325" y="2335504"/>
              <a:ext cx="25200" cy="532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rot="-5400000">
              <a:off x="4836311" y="2333254"/>
              <a:ext cx="25200" cy="5367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8" name="Google Shape;108;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9" name="Google Shape;109;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1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2" name="Google Shape;112;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114" name="Shape 114"/>
        <p:cNvGrpSpPr/>
        <p:nvPr/>
      </p:nvGrpSpPr>
      <p:grpSpPr>
        <a:xfrm>
          <a:off x="0" y="0"/>
          <a:ext cx="0" cy="0"/>
          <a:chOff x="0" y="0"/>
          <a:chExt cx="0" cy="0"/>
        </a:xfrm>
      </p:grpSpPr>
      <p:sp>
        <p:nvSpPr>
          <p:cNvPr id="115" name="Google Shape;115;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7" name="Google Shape;117;p1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9" name="Google Shape;119;p1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0" name="Google Shape;120;p1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21" name="Google Shape;121;p18"/>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122" name="Shape 122"/>
        <p:cNvGrpSpPr/>
        <p:nvPr/>
      </p:nvGrpSpPr>
      <p:grpSpPr>
        <a:xfrm>
          <a:off x="0" y="0"/>
          <a:ext cx="0" cy="0"/>
          <a:chOff x="0" y="0"/>
          <a:chExt cx="0" cy="0"/>
        </a:xfrm>
      </p:grpSpPr>
      <p:pic>
        <p:nvPicPr>
          <p:cNvPr descr="shutterstock_31891705.jpg" id="123" name="Google Shape;123;p19"/>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124" name="Google Shape;124;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1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30" name="Google Shape;130;p19"/>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1" name="Shape 131"/>
        <p:cNvGrpSpPr/>
        <p:nvPr/>
      </p:nvGrpSpPr>
      <p:grpSpPr>
        <a:xfrm>
          <a:off x="0" y="0"/>
          <a:ext cx="0" cy="0"/>
          <a:chOff x="0" y="0"/>
          <a:chExt cx="0" cy="0"/>
        </a:xfrm>
      </p:grpSpPr>
      <p:sp>
        <p:nvSpPr>
          <p:cNvPr id="132" name="Google Shape;132;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20"/>
          <p:cNvGrpSpPr/>
          <p:nvPr/>
        </p:nvGrpSpPr>
        <p:grpSpPr>
          <a:xfrm>
            <a:off x="830392" y="1191256"/>
            <a:ext cx="745763" cy="45826"/>
            <a:chOff x="4580561" y="2589004"/>
            <a:chExt cx="1064464" cy="25200"/>
          </a:xfrm>
        </p:grpSpPr>
        <p:sp>
          <p:nvSpPr>
            <p:cNvPr id="134" name="Google Shape;134;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7" name="Google Shape;137;p20"/>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8" name="Google Shape;138;p20"/>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9" name="Google Shape;139;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0" name="Google Shape;140;p2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2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2" name="Google Shape;142;p2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3" name="Google Shape;143;p2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4" name="Shape 144"/>
        <p:cNvGrpSpPr/>
        <p:nvPr/>
      </p:nvGrpSpPr>
      <p:grpSpPr>
        <a:xfrm>
          <a:off x="0" y="0"/>
          <a:ext cx="0" cy="0"/>
          <a:chOff x="0" y="0"/>
          <a:chExt cx="0" cy="0"/>
        </a:xfrm>
      </p:grpSpPr>
      <p:sp>
        <p:nvSpPr>
          <p:cNvPr id="145" name="Google Shape;145;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21"/>
          <p:cNvGrpSpPr/>
          <p:nvPr/>
        </p:nvGrpSpPr>
        <p:grpSpPr>
          <a:xfrm>
            <a:off x="830392" y="1191256"/>
            <a:ext cx="745763" cy="45826"/>
            <a:chOff x="4580561" y="2589004"/>
            <a:chExt cx="1064464" cy="25200"/>
          </a:xfrm>
        </p:grpSpPr>
        <p:sp>
          <p:nvSpPr>
            <p:cNvPr id="147" name="Google Shape;147;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2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50" name="Google Shape;150;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21">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 name="Google Shape;152;p21">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21">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21">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5" name="Shape 155"/>
        <p:cNvGrpSpPr/>
        <p:nvPr/>
      </p:nvGrpSpPr>
      <p:grpSpPr>
        <a:xfrm>
          <a:off x="0" y="0"/>
          <a:ext cx="0" cy="0"/>
          <a:chOff x="0" y="0"/>
          <a:chExt cx="0" cy="0"/>
        </a:xfrm>
      </p:grpSpPr>
      <p:sp>
        <p:nvSpPr>
          <p:cNvPr id="156" name="Google Shape;156;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2"/>
          <p:cNvGrpSpPr/>
          <p:nvPr/>
        </p:nvGrpSpPr>
        <p:grpSpPr>
          <a:xfrm>
            <a:off x="830392" y="1191256"/>
            <a:ext cx="745763" cy="45826"/>
            <a:chOff x="4580561" y="2589004"/>
            <a:chExt cx="1064464" cy="25200"/>
          </a:xfrm>
        </p:grpSpPr>
        <p:sp>
          <p:nvSpPr>
            <p:cNvPr id="158" name="Google Shape;158;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22"/>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61" name="Google Shape;161;p22"/>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62" name="Google Shape;162;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3" name="Google Shape;163;p22">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2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5" name="Google Shape;165;p2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6" name="Google Shape;166;p2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67" name="Shape 167"/>
        <p:cNvGrpSpPr/>
        <p:nvPr/>
      </p:nvGrpSpPr>
      <p:grpSpPr>
        <a:xfrm>
          <a:off x="0" y="0"/>
          <a:ext cx="0" cy="0"/>
          <a:chOff x="0" y="0"/>
          <a:chExt cx="0" cy="0"/>
        </a:xfrm>
      </p:grpSpPr>
      <p:grpSp>
        <p:nvGrpSpPr>
          <p:cNvPr id="168" name="Google Shape;168;p23"/>
          <p:cNvGrpSpPr/>
          <p:nvPr/>
        </p:nvGrpSpPr>
        <p:grpSpPr>
          <a:xfrm>
            <a:off x="830392" y="4169130"/>
            <a:ext cx="745763" cy="45826"/>
            <a:chOff x="4580561" y="2589004"/>
            <a:chExt cx="1064464" cy="25200"/>
          </a:xfrm>
        </p:grpSpPr>
        <p:sp>
          <p:nvSpPr>
            <p:cNvPr id="169" name="Google Shape;169;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23"/>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72" name="Google Shape;172;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23">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5" name="Google Shape;175;p2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6" name="Google Shape;176;p2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7" name="Shape 177"/>
        <p:cNvGrpSpPr/>
        <p:nvPr/>
      </p:nvGrpSpPr>
      <p:grpSpPr>
        <a:xfrm>
          <a:off x="0" y="0"/>
          <a:ext cx="0" cy="0"/>
          <a:chOff x="0" y="0"/>
          <a:chExt cx="0" cy="0"/>
        </a:xfrm>
      </p:grpSpPr>
      <p:sp>
        <p:nvSpPr>
          <p:cNvPr id="178" name="Google Shape;178;p24"/>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24"/>
          <p:cNvGrpSpPr/>
          <p:nvPr/>
        </p:nvGrpSpPr>
        <p:grpSpPr>
          <a:xfrm>
            <a:off x="830392" y="1191256"/>
            <a:ext cx="745763" cy="45826"/>
            <a:chOff x="4580561" y="2589004"/>
            <a:chExt cx="1064464" cy="25200"/>
          </a:xfrm>
        </p:grpSpPr>
        <p:sp>
          <p:nvSpPr>
            <p:cNvPr id="180" name="Google Shape;180;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83" name="Google Shape;183;p2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84" name="Google Shape;184;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85" name="Google Shape;185;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24">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8" name="Google Shape;188;p2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9" name="Google Shape;189;p2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0" name="Shape 190"/>
        <p:cNvGrpSpPr/>
        <p:nvPr/>
      </p:nvGrpSpPr>
      <p:grpSpPr>
        <a:xfrm>
          <a:off x="0" y="0"/>
          <a:ext cx="0" cy="0"/>
          <a:chOff x="0" y="0"/>
          <a:chExt cx="0" cy="0"/>
        </a:xfrm>
      </p:grpSpPr>
      <p:sp>
        <p:nvSpPr>
          <p:cNvPr id="191" name="Google Shape;191;p25"/>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92" name="Google Shape;192;p2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3" name="Google Shape;193;p25">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4" name="Google Shape;194;p2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5" name="Google Shape;195;p2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6" name="Google Shape;196;p2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97" name="Shape 197"/>
        <p:cNvGrpSpPr/>
        <p:nvPr/>
      </p:nvGrpSpPr>
      <p:grpSpPr>
        <a:xfrm>
          <a:off x="0" y="0"/>
          <a:ext cx="0" cy="0"/>
          <a:chOff x="0" y="0"/>
          <a:chExt cx="0" cy="0"/>
        </a:xfrm>
      </p:grpSpPr>
      <p:grpSp>
        <p:nvGrpSpPr>
          <p:cNvPr id="198" name="Google Shape;198;p26"/>
          <p:cNvGrpSpPr/>
          <p:nvPr/>
        </p:nvGrpSpPr>
        <p:grpSpPr>
          <a:xfrm>
            <a:off x="830392" y="4169130"/>
            <a:ext cx="745763" cy="45826"/>
            <a:chOff x="4580561" y="2589004"/>
            <a:chExt cx="1064464" cy="25200"/>
          </a:xfrm>
        </p:grpSpPr>
        <p:sp>
          <p:nvSpPr>
            <p:cNvPr id="199" name="Google Shape;199;p2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6"/>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202" name="Google Shape;202;p26"/>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203" name="Google Shape;203;p2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26">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26">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06" name="Google Shape;206;p26">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07" name="Google Shape;207;p26">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8" name="Shape 208"/>
        <p:cNvGrpSpPr/>
        <p:nvPr/>
      </p:nvGrpSpPr>
      <p:grpSpPr>
        <a:xfrm>
          <a:off x="0" y="0"/>
          <a:ext cx="0" cy="0"/>
          <a:chOff x="0" y="0"/>
          <a:chExt cx="0" cy="0"/>
        </a:xfrm>
      </p:grpSpPr>
      <p:sp>
        <p:nvSpPr>
          <p:cNvPr id="209" name="Google Shape;209;p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0" name="Google Shape;210;p27">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12" name="Google Shape;212;p2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13" name="Google Shape;213;p2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14" name="Shape 214"/>
        <p:cNvGrpSpPr/>
        <p:nvPr/>
      </p:nvGrpSpPr>
      <p:grpSpPr>
        <a:xfrm>
          <a:off x="0" y="0"/>
          <a:ext cx="0" cy="0"/>
          <a:chOff x="0" y="0"/>
          <a:chExt cx="0" cy="0"/>
        </a:xfrm>
      </p:grpSpPr>
      <p:sp>
        <p:nvSpPr>
          <p:cNvPr id="215" name="Google Shape;215;p28"/>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216" name="Google Shape;216;p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2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218" name="Google Shape;218;p28"/>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19" name="Google Shape;219;p2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220" name="Shape 220"/>
        <p:cNvGrpSpPr/>
        <p:nvPr/>
      </p:nvGrpSpPr>
      <p:grpSpPr>
        <a:xfrm>
          <a:off x="0" y="0"/>
          <a:ext cx="0" cy="0"/>
          <a:chOff x="0" y="0"/>
          <a:chExt cx="0" cy="0"/>
        </a:xfrm>
      </p:grpSpPr>
      <p:grpSp>
        <p:nvGrpSpPr>
          <p:cNvPr id="221" name="Google Shape;221;p29"/>
          <p:cNvGrpSpPr/>
          <p:nvPr/>
        </p:nvGrpSpPr>
        <p:grpSpPr>
          <a:xfrm>
            <a:off x="830392" y="1191256"/>
            <a:ext cx="745763" cy="45826"/>
            <a:chOff x="4580561" y="2589004"/>
            <a:chExt cx="1064464" cy="25200"/>
          </a:xfrm>
        </p:grpSpPr>
        <p:sp>
          <p:nvSpPr>
            <p:cNvPr id="222" name="Google Shape;222;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2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5" name="Google Shape;225;p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26" name="Google Shape;226;p29">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29">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28" name="Google Shape;228;p29">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29" name="Google Shape;229;p29">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234" name="Shape 234"/>
        <p:cNvGrpSpPr/>
        <p:nvPr/>
      </p:nvGrpSpPr>
      <p:grpSpPr>
        <a:xfrm>
          <a:off x="0" y="0"/>
          <a:ext cx="0" cy="0"/>
          <a:chOff x="0" y="0"/>
          <a:chExt cx="0" cy="0"/>
        </a:xfrm>
      </p:grpSpPr>
      <p:pic>
        <p:nvPicPr>
          <p:cNvPr descr="shutterstock_429987889_edited.jpg" id="235" name="Google Shape;235;p31"/>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6" name="Google Shape;236;p3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31"/>
          <p:cNvGrpSpPr/>
          <p:nvPr/>
        </p:nvGrpSpPr>
        <p:grpSpPr>
          <a:xfrm>
            <a:off x="830392" y="1191256"/>
            <a:ext cx="745763" cy="45826"/>
            <a:chOff x="4580561" y="2589004"/>
            <a:chExt cx="1064464" cy="25200"/>
          </a:xfrm>
        </p:grpSpPr>
        <p:sp>
          <p:nvSpPr>
            <p:cNvPr id="238" name="Google Shape;238;p3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31"/>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41" name="Google Shape;241;p31"/>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42" name="Google Shape;242;p3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31"/>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244" name="Google Shape;244;p31"/>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245" name="Google Shape;245;p31"/>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46" name="Shape 246"/>
        <p:cNvGrpSpPr/>
        <p:nvPr/>
      </p:nvGrpSpPr>
      <p:grpSpPr>
        <a:xfrm>
          <a:off x="0" y="0"/>
          <a:ext cx="0" cy="0"/>
          <a:chOff x="0" y="0"/>
          <a:chExt cx="0" cy="0"/>
        </a:xfrm>
      </p:grpSpPr>
      <p:pic>
        <p:nvPicPr>
          <p:cNvPr descr="shutterstock_429987889_edited.jpg" id="247" name="Google Shape;247;p3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48" name="Google Shape;248;p3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32"/>
          <p:cNvGrpSpPr/>
          <p:nvPr/>
        </p:nvGrpSpPr>
        <p:grpSpPr>
          <a:xfrm>
            <a:off x="830392" y="1191256"/>
            <a:ext cx="745763" cy="45826"/>
            <a:chOff x="4580561" y="2589004"/>
            <a:chExt cx="1064464" cy="25200"/>
          </a:xfrm>
        </p:grpSpPr>
        <p:sp>
          <p:nvSpPr>
            <p:cNvPr id="250" name="Google Shape;250;p3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3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53" name="Google Shape;253;p3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54" name="Google Shape;254;p3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5" name="Google Shape;255;p32">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6" name="Google Shape;256;p3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57" name="Google Shape;257;p3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58" name="Google Shape;258;p3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9" name="Shape 259"/>
        <p:cNvGrpSpPr/>
        <p:nvPr/>
      </p:nvGrpSpPr>
      <p:grpSpPr>
        <a:xfrm>
          <a:off x="0" y="0"/>
          <a:ext cx="0" cy="0"/>
          <a:chOff x="0" y="0"/>
          <a:chExt cx="0" cy="0"/>
        </a:xfrm>
      </p:grpSpPr>
      <p:grpSp>
        <p:nvGrpSpPr>
          <p:cNvPr id="260" name="Google Shape;260;p33"/>
          <p:cNvGrpSpPr/>
          <p:nvPr/>
        </p:nvGrpSpPr>
        <p:grpSpPr>
          <a:xfrm>
            <a:off x="830392" y="1191256"/>
            <a:ext cx="745763" cy="45826"/>
            <a:chOff x="4580561" y="2589004"/>
            <a:chExt cx="1064464" cy="25200"/>
          </a:xfrm>
        </p:grpSpPr>
        <p:sp>
          <p:nvSpPr>
            <p:cNvPr id="261" name="Google Shape;261;p3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3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64" name="Google Shape;264;p3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33">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 name="Google Shape;266;p3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67" name="Google Shape;267;p3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68" name="Google Shape;268;p3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9" name="Shape 269"/>
        <p:cNvGrpSpPr/>
        <p:nvPr/>
      </p:nvGrpSpPr>
      <p:grpSpPr>
        <a:xfrm>
          <a:off x="0" y="0"/>
          <a:ext cx="0" cy="0"/>
          <a:chOff x="0" y="0"/>
          <a:chExt cx="0" cy="0"/>
        </a:xfrm>
      </p:grpSpPr>
      <p:sp>
        <p:nvSpPr>
          <p:cNvPr id="270" name="Google Shape;270;p3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 name="Google Shape;271;p34"/>
          <p:cNvGrpSpPr/>
          <p:nvPr/>
        </p:nvGrpSpPr>
        <p:grpSpPr>
          <a:xfrm>
            <a:off x="830392" y="1191256"/>
            <a:ext cx="745763" cy="45826"/>
            <a:chOff x="4580561" y="2589004"/>
            <a:chExt cx="1064464" cy="25200"/>
          </a:xfrm>
        </p:grpSpPr>
        <p:sp>
          <p:nvSpPr>
            <p:cNvPr id="272" name="Google Shape;272;p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275" name="Google Shape;275;p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76" name="Google Shape;276;p3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8" name="Google Shape;278;p3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79" name="Google Shape;279;p3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80" name="Google Shape;280;p3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281" name="Shape 281"/>
        <p:cNvGrpSpPr/>
        <p:nvPr/>
      </p:nvGrpSpPr>
      <p:grpSpPr>
        <a:xfrm>
          <a:off x="0" y="0"/>
          <a:ext cx="0" cy="0"/>
          <a:chOff x="0" y="0"/>
          <a:chExt cx="0" cy="0"/>
        </a:xfrm>
      </p:grpSpPr>
      <p:sp>
        <p:nvSpPr>
          <p:cNvPr id="282" name="Google Shape;282;p3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4" name="Google Shape;284;p3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5" name="Google Shape;285;p3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86" name="Google Shape;286;p3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87" name="Google Shape;287;p3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288" name="Google Shape;288;p35"/>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289" name="Shape 289"/>
        <p:cNvGrpSpPr/>
        <p:nvPr/>
      </p:nvGrpSpPr>
      <p:grpSpPr>
        <a:xfrm>
          <a:off x="0" y="0"/>
          <a:ext cx="0" cy="0"/>
          <a:chOff x="0" y="0"/>
          <a:chExt cx="0" cy="0"/>
        </a:xfrm>
      </p:grpSpPr>
      <p:pic>
        <p:nvPicPr>
          <p:cNvPr descr="shutterstock_31891705.jpg" id="290" name="Google Shape;290;p36"/>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291" name="Google Shape;291;p3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293" name="Google Shape;293;p3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4" name="Google Shape;294;p3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5" name="Google Shape;295;p3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6" name="Google Shape;296;p3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297" name="Google Shape;297;p36"/>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8" name="Shape 298"/>
        <p:cNvGrpSpPr/>
        <p:nvPr/>
      </p:nvGrpSpPr>
      <p:grpSpPr>
        <a:xfrm>
          <a:off x="0" y="0"/>
          <a:ext cx="0" cy="0"/>
          <a:chOff x="0" y="0"/>
          <a:chExt cx="0" cy="0"/>
        </a:xfrm>
      </p:grpSpPr>
      <p:sp>
        <p:nvSpPr>
          <p:cNvPr id="299" name="Google Shape;299;p3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37"/>
          <p:cNvGrpSpPr/>
          <p:nvPr/>
        </p:nvGrpSpPr>
        <p:grpSpPr>
          <a:xfrm>
            <a:off x="830392" y="1191256"/>
            <a:ext cx="745763" cy="45826"/>
            <a:chOff x="4580561" y="2589004"/>
            <a:chExt cx="1064464" cy="25200"/>
          </a:xfrm>
        </p:grpSpPr>
        <p:sp>
          <p:nvSpPr>
            <p:cNvPr id="301" name="Google Shape;301;p3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3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04" name="Google Shape;304;p37"/>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05" name="Google Shape;305;p37"/>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06" name="Google Shape;306;p3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3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8" name="Google Shape;308;p3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9" name="Google Shape;309;p3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0" name="Google Shape;310;p3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1" name="Shape 311"/>
        <p:cNvGrpSpPr/>
        <p:nvPr/>
      </p:nvGrpSpPr>
      <p:grpSpPr>
        <a:xfrm>
          <a:off x="0" y="0"/>
          <a:ext cx="0" cy="0"/>
          <a:chOff x="0" y="0"/>
          <a:chExt cx="0" cy="0"/>
        </a:xfrm>
      </p:grpSpPr>
      <p:sp>
        <p:nvSpPr>
          <p:cNvPr id="312" name="Google Shape;312;p3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8"/>
          <p:cNvGrpSpPr/>
          <p:nvPr/>
        </p:nvGrpSpPr>
        <p:grpSpPr>
          <a:xfrm>
            <a:off x="830392" y="1191256"/>
            <a:ext cx="745763" cy="45826"/>
            <a:chOff x="4580561" y="2589004"/>
            <a:chExt cx="1064464" cy="25200"/>
          </a:xfrm>
        </p:grpSpPr>
        <p:sp>
          <p:nvSpPr>
            <p:cNvPr id="314" name="Google Shape;314;p3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3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17" name="Google Shape;317;p3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18" name="Google Shape;318;p3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9" name="Google Shape;319;p3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0" name="Google Shape;320;p3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1" name="Google Shape;321;p3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2" name="Shape 322"/>
        <p:cNvGrpSpPr/>
        <p:nvPr/>
      </p:nvGrpSpPr>
      <p:grpSpPr>
        <a:xfrm>
          <a:off x="0" y="0"/>
          <a:ext cx="0" cy="0"/>
          <a:chOff x="0" y="0"/>
          <a:chExt cx="0" cy="0"/>
        </a:xfrm>
      </p:grpSpPr>
      <p:sp>
        <p:nvSpPr>
          <p:cNvPr id="323" name="Google Shape;323;p3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39"/>
          <p:cNvGrpSpPr/>
          <p:nvPr/>
        </p:nvGrpSpPr>
        <p:grpSpPr>
          <a:xfrm>
            <a:off x="830392" y="1191256"/>
            <a:ext cx="745763" cy="45826"/>
            <a:chOff x="4580561" y="2589004"/>
            <a:chExt cx="1064464" cy="25200"/>
          </a:xfrm>
        </p:grpSpPr>
        <p:sp>
          <p:nvSpPr>
            <p:cNvPr id="325" name="Google Shape;325;p39"/>
            <p:cNvSpPr/>
            <p:nvPr/>
          </p:nvSpPr>
          <p:spPr>
            <a:xfrm rot="-5400000">
              <a:off x="5366325" y="2335504"/>
              <a:ext cx="25200" cy="532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9"/>
            <p:cNvSpPr/>
            <p:nvPr/>
          </p:nvSpPr>
          <p:spPr>
            <a:xfrm rot="-5400000">
              <a:off x="4836311" y="2333254"/>
              <a:ext cx="25200" cy="5367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 name="Google Shape;327;p3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28" name="Google Shape;328;p3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29" name="Google Shape;329;p3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0" name="Google Shape;330;p3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1" name="Google Shape;331;p3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2" name="Google Shape;332;p3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3" name="Google Shape;333;p3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4" name="Shape 334"/>
        <p:cNvGrpSpPr/>
        <p:nvPr/>
      </p:nvGrpSpPr>
      <p:grpSpPr>
        <a:xfrm>
          <a:off x="0" y="0"/>
          <a:ext cx="0" cy="0"/>
          <a:chOff x="0" y="0"/>
          <a:chExt cx="0" cy="0"/>
        </a:xfrm>
      </p:grpSpPr>
      <p:grpSp>
        <p:nvGrpSpPr>
          <p:cNvPr id="335" name="Google Shape;335;p40"/>
          <p:cNvGrpSpPr/>
          <p:nvPr/>
        </p:nvGrpSpPr>
        <p:grpSpPr>
          <a:xfrm>
            <a:off x="830392" y="4169130"/>
            <a:ext cx="745763" cy="45826"/>
            <a:chOff x="4580561" y="2589004"/>
            <a:chExt cx="1064464" cy="25200"/>
          </a:xfrm>
        </p:grpSpPr>
        <p:sp>
          <p:nvSpPr>
            <p:cNvPr id="336" name="Google Shape;336;p4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4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39" name="Google Shape;339;p4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40" name="Google Shape;340;p40">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 name="Google Shape;341;p40">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42" name="Google Shape;342;p40">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43" name="Google Shape;343;p40">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4" name="Shape 344"/>
        <p:cNvGrpSpPr/>
        <p:nvPr/>
      </p:nvGrpSpPr>
      <p:grpSpPr>
        <a:xfrm>
          <a:off x="0" y="0"/>
          <a:ext cx="0" cy="0"/>
          <a:chOff x="0" y="0"/>
          <a:chExt cx="0" cy="0"/>
        </a:xfrm>
      </p:grpSpPr>
      <p:sp>
        <p:nvSpPr>
          <p:cNvPr id="345" name="Google Shape;345;p4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41"/>
          <p:cNvGrpSpPr/>
          <p:nvPr/>
        </p:nvGrpSpPr>
        <p:grpSpPr>
          <a:xfrm>
            <a:off x="830392" y="1191256"/>
            <a:ext cx="745763" cy="45826"/>
            <a:chOff x="4580561" y="2589004"/>
            <a:chExt cx="1064464" cy="25200"/>
          </a:xfrm>
        </p:grpSpPr>
        <p:sp>
          <p:nvSpPr>
            <p:cNvPr id="347" name="Google Shape;347;p4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4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50" name="Google Shape;350;p4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51" name="Google Shape;351;p4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52" name="Google Shape;352;p4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3" name="Google Shape;353;p41">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4" name="Google Shape;354;p41">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55" name="Google Shape;355;p41">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56" name="Google Shape;356;p41">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7" name="Shape 357"/>
        <p:cNvGrpSpPr/>
        <p:nvPr/>
      </p:nvGrpSpPr>
      <p:grpSpPr>
        <a:xfrm>
          <a:off x="0" y="0"/>
          <a:ext cx="0" cy="0"/>
          <a:chOff x="0" y="0"/>
          <a:chExt cx="0" cy="0"/>
        </a:xfrm>
      </p:grpSpPr>
      <p:sp>
        <p:nvSpPr>
          <p:cNvPr id="358" name="Google Shape;358;p42"/>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359" name="Google Shape;359;p4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0" name="Google Shape;360;p42">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 name="Google Shape;361;p4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62" name="Google Shape;362;p4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63" name="Google Shape;363;p4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071900"/>
            <a:ext cx="9144000" cy="4147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0002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364" name="Shape 364"/>
        <p:cNvGrpSpPr/>
        <p:nvPr/>
      </p:nvGrpSpPr>
      <p:grpSpPr>
        <a:xfrm>
          <a:off x="0" y="0"/>
          <a:ext cx="0" cy="0"/>
          <a:chOff x="0" y="0"/>
          <a:chExt cx="0" cy="0"/>
        </a:xfrm>
      </p:grpSpPr>
      <p:grpSp>
        <p:nvGrpSpPr>
          <p:cNvPr id="365" name="Google Shape;365;p43"/>
          <p:cNvGrpSpPr/>
          <p:nvPr/>
        </p:nvGrpSpPr>
        <p:grpSpPr>
          <a:xfrm>
            <a:off x="830392" y="4169130"/>
            <a:ext cx="745763" cy="45826"/>
            <a:chOff x="4580561" y="2589004"/>
            <a:chExt cx="1064464" cy="25200"/>
          </a:xfrm>
        </p:grpSpPr>
        <p:sp>
          <p:nvSpPr>
            <p:cNvPr id="366" name="Google Shape;366;p4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4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369" name="Google Shape;369;p43"/>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370" name="Google Shape;370;p4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71" name="Google Shape;371;p43">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2" name="Google Shape;372;p4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73" name="Google Shape;373;p4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74" name="Google Shape;374;p4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5" name="Shape 375"/>
        <p:cNvGrpSpPr/>
        <p:nvPr/>
      </p:nvGrpSpPr>
      <p:grpSpPr>
        <a:xfrm>
          <a:off x="0" y="0"/>
          <a:ext cx="0" cy="0"/>
          <a:chOff x="0" y="0"/>
          <a:chExt cx="0" cy="0"/>
        </a:xfrm>
      </p:grpSpPr>
      <p:sp>
        <p:nvSpPr>
          <p:cNvPr id="376" name="Google Shape;376;p4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77" name="Google Shape;377;p44">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8" name="Google Shape;378;p4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79" name="Google Shape;379;p4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80" name="Google Shape;380;p4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381" name="Shape 381"/>
        <p:cNvGrpSpPr/>
        <p:nvPr/>
      </p:nvGrpSpPr>
      <p:grpSpPr>
        <a:xfrm>
          <a:off x="0" y="0"/>
          <a:ext cx="0" cy="0"/>
          <a:chOff x="0" y="0"/>
          <a:chExt cx="0" cy="0"/>
        </a:xfrm>
      </p:grpSpPr>
      <p:sp>
        <p:nvSpPr>
          <p:cNvPr id="382" name="Google Shape;382;p45"/>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383" name="Google Shape;383;p4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84" name="Google Shape;384;p45"/>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385" name="Google Shape;385;p45"/>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386" name="Google Shape;386;p45"/>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387" name="Shape 387"/>
        <p:cNvGrpSpPr/>
        <p:nvPr/>
      </p:nvGrpSpPr>
      <p:grpSpPr>
        <a:xfrm>
          <a:off x="0" y="0"/>
          <a:ext cx="0" cy="0"/>
          <a:chOff x="0" y="0"/>
          <a:chExt cx="0" cy="0"/>
        </a:xfrm>
      </p:grpSpPr>
      <p:grpSp>
        <p:nvGrpSpPr>
          <p:cNvPr id="388" name="Google Shape;388;p46"/>
          <p:cNvGrpSpPr/>
          <p:nvPr/>
        </p:nvGrpSpPr>
        <p:grpSpPr>
          <a:xfrm>
            <a:off x="830392" y="1191256"/>
            <a:ext cx="745763" cy="45826"/>
            <a:chOff x="4580561" y="2589004"/>
            <a:chExt cx="1064464" cy="25200"/>
          </a:xfrm>
        </p:grpSpPr>
        <p:sp>
          <p:nvSpPr>
            <p:cNvPr id="389" name="Google Shape;389;p4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4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2" name="Google Shape;392;p4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93" name="Google Shape;393;p46">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4" name="Google Shape;394;p46">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95" name="Google Shape;395;p46">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96" name="Google Shape;396;p46">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1.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5" Type="http://schemas.openxmlformats.org/officeDocument/2006/relationships/slideLayout" Target="../slideLayouts/slideLayout42.xml"/><Relationship Id="rId14" Type="http://schemas.openxmlformats.org/officeDocument/2006/relationships/slideLayout" Target="../slideLayouts/slideLayout41.xml"/><Relationship Id="rId17" Type="http://schemas.openxmlformats.org/officeDocument/2006/relationships/theme" Target="../theme/theme4.xml"/><Relationship Id="rId16" Type="http://schemas.openxmlformats.org/officeDocument/2006/relationships/slideLayout" Target="../slideLayouts/slideLayout43.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63" name="Shape 63"/>
        <p:cNvGrpSpPr/>
        <p:nvPr/>
      </p:nvGrpSpPr>
      <p:grpSpPr>
        <a:xfrm>
          <a:off x="0" y="0"/>
          <a:ext cx="0" cy="0"/>
          <a:chOff x="0" y="0"/>
          <a:chExt cx="0" cy="0"/>
        </a:xfrm>
      </p:grpSpPr>
      <p:sp>
        <p:nvSpPr>
          <p:cNvPr id="64" name="Google Shape;6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65" name="Google Shape;6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66" name="Google Shape;66;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230" name="Shape 230"/>
        <p:cNvGrpSpPr/>
        <p:nvPr/>
      </p:nvGrpSpPr>
      <p:grpSpPr>
        <a:xfrm>
          <a:off x="0" y="0"/>
          <a:ext cx="0" cy="0"/>
          <a:chOff x="0" y="0"/>
          <a:chExt cx="0" cy="0"/>
        </a:xfrm>
      </p:grpSpPr>
      <p:sp>
        <p:nvSpPr>
          <p:cNvPr id="231" name="Google Shape;231;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232" name="Google Shape;232;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233" name="Google Shape;233;p3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7.jpg"/><Relationship Id="rId5" Type="http://schemas.openxmlformats.org/officeDocument/2006/relationships/image" Target="../media/image12.jp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3.png"/><Relationship Id="rId8"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pic>
        <p:nvPicPr>
          <p:cNvPr id="401" name="Google Shape;401;p47"/>
          <p:cNvPicPr preferRelativeResize="0"/>
          <p:nvPr/>
        </p:nvPicPr>
        <p:blipFill rotWithShape="1">
          <a:blip r:embed="rId3">
            <a:alphaModFix/>
          </a:blip>
          <a:srcRect b="0" l="0" r="0" t="0"/>
          <a:stretch/>
        </p:blipFill>
        <p:spPr>
          <a:xfrm>
            <a:off x="150" y="0"/>
            <a:ext cx="9144003" cy="5143499"/>
          </a:xfrm>
          <a:prstGeom prst="rect">
            <a:avLst/>
          </a:prstGeom>
          <a:noFill/>
          <a:ln>
            <a:noFill/>
          </a:ln>
        </p:spPr>
      </p:pic>
      <p:sp>
        <p:nvSpPr>
          <p:cNvPr id="402" name="Google Shape;402;p47"/>
          <p:cNvSpPr/>
          <p:nvPr/>
        </p:nvSpPr>
        <p:spPr>
          <a:xfrm>
            <a:off x="17775" y="0"/>
            <a:ext cx="9144000" cy="5143500"/>
          </a:xfrm>
          <a:prstGeom prst="rect">
            <a:avLst/>
          </a:prstGeom>
          <a:solidFill>
            <a:srgbClr val="000000">
              <a:alpha val="737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7"/>
          <p:cNvSpPr txBox="1"/>
          <p:nvPr>
            <p:ph type="title"/>
          </p:nvPr>
        </p:nvSpPr>
        <p:spPr>
          <a:xfrm>
            <a:off x="109250" y="945450"/>
            <a:ext cx="7815900" cy="409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American Sign Language </a:t>
            </a:r>
            <a:r>
              <a:rPr lang="en" sz="4200">
                <a:solidFill>
                  <a:schemeClr val="dk1"/>
                </a:solidFill>
              </a:rPr>
              <a:t>Alphabet Image Classification</a:t>
            </a:r>
            <a:endParaRPr sz="4200">
              <a:solidFill>
                <a:schemeClr val="dk1"/>
              </a:solidFill>
            </a:endParaRPr>
          </a:p>
          <a:p>
            <a:pPr indent="0" lvl="0" marL="0" rtl="0" algn="l">
              <a:spcBef>
                <a:spcPts val="0"/>
              </a:spcBef>
              <a:spcAft>
                <a:spcPts val="0"/>
              </a:spcAft>
              <a:buNone/>
            </a:pPr>
            <a:r>
              <a:t/>
            </a:r>
            <a:endParaRPr sz="1500"/>
          </a:p>
          <a:p>
            <a:pPr indent="0" lvl="0" marL="0" rtl="0" algn="l">
              <a:spcBef>
                <a:spcPts val="0"/>
              </a:spcBef>
              <a:spcAft>
                <a:spcPts val="0"/>
              </a:spcAft>
              <a:buNone/>
            </a:pPr>
            <a:r>
              <a:rPr i="1" lang="en" sz="1100"/>
              <a:t>Team 5</a:t>
            </a:r>
            <a:endParaRPr i="1"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56"/>
          <p:cNvSpPr txBox="1"/>
          <p:nvPr>
            <p:ph type="title"/>
          </p:nvPr>
        </p:nvSpPr>
        <p:spPr>
          <a:xfrm>
            <a:off x="196600" y="556650"/>
            <a:ext cx="44700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Potential obstacles</a:t>
            </a:r>
            <a:endParaRPr b="0">
              <a:latin typeface="Roboto"/>
              <a:ea typeface="Roboto"/>
              <a:cs typeface="Roboto"/>
              <a:sym typeface="Roboto"/>
            </a:endParaRPr>
          </a:p>
        </p:txBody>
      </p:sp>
      <p:sp>
        <p:nvSpPr>
          <p:cNvPr id="612" name="Google Shape;612;p56"/>
          <p:cNvSpPr txBox="1"/>
          <p:nvPr/>
        </p:nvSpPr>
        <p:spPr>
          <a:xfrm>
            <a:off x="677775" y="1694425"/>
            <a:ext cx="5986800" cy="125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Roboto"/>
                <a:ea typeface="Roboto"/>
                <a:cs typeface="Roboto"/>
                <a:sym typeface="Roboto"/>
              </a:rPr>
              <a:t>Dataset - insufficient quantity</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rPr b="1" lang="en" sz="1100">
                <a:solidFill>
                  <a:schemeClr val="accent1"/>
                </a:solidFill>
                <a:latin typeface="Roboto"/>
                <a:ea typeface="Roboto"/>
                <a:cs typeface="Roboto"/>
                <a:sym typeface="Roboto"/>
              </a:rPr>
              <a:t>Problem:</a:t>
            </a:r>
            <a:r>
              <a:rPr lang="en" sz="1100">
                <a:solidFill>
                  <a:schemeClr val="accent1"/>
                </a:solidFill>
                <a:latin typeface="Roboto"/>
                <a:ea typeface="Roboto"/>
                <a:cs typeface="Roboto"/>
                <a:sym typeface="Roboto"/>
              </a:rPr>
              <a:t> With approximately 900 samples per class, the quantity is firmly within bounds of previous successful forays into ASL ML, however this data is as of yet untested. </a:t>
            </a:r>
            <a:endParaRPr sz="1100">
              <a:solidFill>
                <a:schemeClr val="accent1"/>
              </a:solidFill>
              <a:latin typeface="Roboto"/>
              <a:ea typeface="Roboto"/>
              <a:cs typeface="Roboto"/>
              <a:sym typeface="Roboto"/>
            </a:endParaRPr>
          </a:p>
          <a:p>
            <a:pPr indent="0" lvl="0" marL="0" rtl="0" algn="l">
              <a:spcBef>
                <a:spcPts val="100"/>
              </a:spcBef>
              <a:spcAft>
                <a:spcPts val="0"/>
              </a:spcAft>
              <a:buNone/>
            </a:pPr>
            <a:r>
              <a:t/>
            </a:r>
            <a:endParaRPr sz="1100">
              <a:solidFill>
                <a:schemeClr val="accent1"/>
              </a:solidFill>
              <a:latin typeface="Roboto"/>
              <a:ea typeface="Roboto"/>
              <a:cs typeface="Roboto"/>
              <a:sym typeface="Roboto"/>
            </a:endParaRPr>
          </a:p>
          <a:p>
            <a:pPr indent="0" lvl="0" marL="0" rtl="0" algn="l">
              <a:spcBef>
                <a:spcPts val="100"/>
              </a:spcBef>
              <a:spcAft>
                <a:spcPts val="100"/>
              </a:spcAft>
              <a:buNone/>
            </a:pPr>
            <a:r>
              <a:rPr b="1" lang="en" sz="1100">
                <a:solidFill>
                  <a:schemeClr val="accent1"/>
                </a:solidFill>
                <a:latin typeface="Roboto"/>
                <a:ea typeface="Roboto"/>
                <a:cs typeface="Roboto"/>
                <a:sym typeface="Roboto"/>
              </a:rPr>
              <a:t>Solution:</a:t>
            </a:r>
            <a:r>
              <a:rPr lang="en" sz="1100">
                <a:solidFill>
                  <a:schemeClr val="accent1"/>
                </a:solidFill>
                <a:latin typeface="Roboto"/>
                <a:ea typeface="Roboto"/>
                <a:cs typeface="Roboto"/>
                <a:sym typeface="Roboto"/>
              </a:rPr>
              <a:t> Insufficiencies can be addressed by further acquisition using our proven pipeline.</a:t>
            </a:r>
            <a:endParaRPr>
              <a:latin typeface="Lato"/>
              <a:ea typeface="Lato"/>
              <a:cs typeface="Lato"/>
              <a:sym typeface="Lato"/>
            </a:endParaRPr>
          </a:p>
        </p:txBody>
      </p:sp>
      <p:sp>
        <p:nvSpPr>
          <p:cNvPr id="613" name="Google Shape;613;p56"/>
          <p:cNvSpPr/>
          <p:nvPr/>
        </p:nvSpPr>
        <p:spPr>
          <a:xfrm>
            <a:off x="233515" y="1694425"/>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1</a:t>
            </a:r>
            <a:endParaRPr b="1" sz="800">
              <a:solidFill>
                <a:srgbClr val="FFFFFF"/>
              </a:solidFill>
              <a:latin typeface="Roboto"/>
              <a:ea typeface="Roboto"/>
              <a:cs typeface="Roboto"/>
              <a:sym typeface="Roboto"/>
            </a:endParaRPr>
          </a:p>
        </p:txBody>
      </p:sp>
      <p:sp>
        <p:nvSpPr>
          <p:cNvPr id="614" name="Google Shape;614;p56"/>
          <p:cNvSpPr/>
          <p:nvPr/>
        </p:nvSpPr>
        <p:spPr>
          <a:xfrm>
            <a:off x="233515" y="3275900"/>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2</a:t>
            </a:r>
            <a:endParaRPr b="1" sz="800">
              <a:solidFill>
                <a:srgbClr val="FFFFFF"/>
              </a:solidFill>
              <a:latin typeface="Roboto"/>
              <a:ea typeface="Roboto"/>
              <a:cs typeface="Roboto"/>
              <a:sym typeface="Roboto"/>
            </a:endParaRPr>
          </a:p>
        </p:txBody>
      </p:sp>
      <p:sp>
        <p:nvSpPr>
          <p:cNvPr id="615" name="Google Shape;615;p56"/>
          <p:cNvSpPr txBox="1"/>
          <p:nvPr/>
        </p:nvSpPr>
        <p:spPr>
          <a:xfrm>
            <a:off x="645875" y="3275900"/>
            <a:ext cx="5986800" cy="142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Roboto"/>
                <a:ea typeface="Roboto"/>
                <a:cs typeface="Roboto"/>
                <a:sym typeface="Roboto"/>
              </a:rPr>
              <a:t>Dataset - insufficient variety</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rPr b="1" lang="en" sz="1100">
                <a:solidFill>
                  <a:schemeClr val="accent1"/>
                </a:solidFill>
                <a:latin typeface="Roboto"/>
                <a:ea typeface="Roboto"/>
                <a:cs typeface="Roboto"/>
                <a:sym typeface="Roboto"/>
              </a:rPr>
              <a:t>Problem:</a:t>
            </a:r>
            <a:r>
              <a:rPr lang="en" sz="1100">
                <a:solidFill>
                  <a:schemeClr val="accent1"/>
                </a:solidFill>
                <a:latin typeface="Roboto"/>
                <a:ea typeface="Roboto"/>
                <a:cs typeface="Roboto"/>
                <a:sym typeface="Roboto"/>
              </a:rPr>
              <a:t> Dataset may be too uniform.</a:t>
            </a:r>
            <a:endParaRPr sz="1100">
              <a:solidFill>
                <a:schemeClr val="accent1"/>
              </a:solidFill>
              <a:latin typeface="Roboto"/>
              <a:ea typeface="Roboto"/>
              <a:cs typeface="Roboto"/>
              <a:sym typeface="Roboto"/>
            </a:endParaRPr>
          </a:p>
          <a:p>
            <a:pPr indent="0" lvl="0" marL="0" rtl="0" algn="l">
              <a:spcBef>
                <a:spcPts val="100"/>
              </a:spcBef>
              <a:spcAft>
                <a:spcPts val="0"/>
              </a:spcAft>
              <a:buNone/>
            </a:pPr>
            <a:r>
              <a:t/>
            </a:r>
            <a:endParaRPr sz="1100">
              <a:solidFill>
                <a:schemeClr val="accent1"/>
              </a:solidFill>
              <a:latin typeface="Roboto"/>
              <a:ea typeface="Roboto"/>
              <a:cs typeface="Roboto"/>
              <a:sym typeface="Roboto"/>
            </a:endParaRPr>
          </a:p>
          <a:p>
            <a:pPr indent="0" lvl="0" marL="0" rtl="0" algn="l">
              <a:spcBef>
                <a:spcPts val="100"/>
              </a:spcBef>
              <a:spcAft>
                <a:spcPts val="100"/>
              </a:spcAft>
              <a:buNone/>
            </a:pPr>
            <a:r>
              <a:rPr b="1" lang="en" sz="1100">
                <a:solidFill>
                  <a:schemeClr val="accent1"/>
                </a:solidFill>
                <a:latin typeface="Roboto"/>
                <a:ea typeface="Roboto"/>
                <a:cs typeface="Roboto"/>
                <a:sym typeface="Roboto"/>
              </a:rPr>
              <a:t>Solution:</a:t>
            </a:r>
            <a:r>
              <a:rPr lang="en" sz="1100">
                <a:solidFill>
                  <a:schemeClr val="accent1"/>
                </a:solidFill>
                <a:latin typeface="Roboto"/>
                <a:ea typeface="Roboto"/>
                <a:cs typeface="Roboto"/>
                <a:sym typeface="Roboto"/>
              </a:rPr>
              <a:t> This could be fixed with additional acquisition as mentioned above, or with image augmentation on existing samples. Augmentation could include random noise generation, contrasting, etc.</a:t>
            </a:r>
            <a:endParaRPr>
              <a:latin typeface="Lato"/>
              <a:ea typeface="Lato"/>
              <a:cs typeface="Lato"/>
              <a:sym typeface="Lato"/>
            </a:endParaRPr>
          </a:p>
        </p:txBody>
      </p:sp>
      <p:sp>
        <p:nvSpPr>
          <p:cNvPr id="616" name="Google Shape;616;p56"/>
          <p:cNvSpPr txBox="1"/>
          <p:nvPr/>
        </p:nvSpPr>
        <p:spPr>
          <a:xfrm>
            <a:off x="8775800" y="4955225"/>
            <a:ext cx="328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Lato"/>
                <a:ea typeface="Lato"/>
                <a:cs typeface="Lato"/>
                <a:sym typeface="Lato"/>
              </a:rPr>
              <a:t>AB</a:t>
            </a:r>
            <a:endParaRPr sz="7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57"/>
          <p:cNvSpPr txBox="1"/>
          <p:nvPr>
            <p:ph type="title"/>
          </p:nvPr>
        </p:nvSpPr>
        <p:spPr>
          <a:xfrm>
            <a:off x="196600" y="556650"/>
            <a:ext cx="44700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Potential obstacles (cont.)</a:t>
            </a:r>
            <a:endParaRPr b="0">
              <a:latin typeface="Roboto"/>
              <a:ea typeface="Roboto"/>
              <a:cs typeface="Roboto"/>
              <a:sym typeface="Roboto"/>
            </a:endParaRPr>
          </a:p>
        </p:txBody>
      </p:sp>
      <p:sp>
        <p:nvSpPr>
          <p:cNvPr id="622" name="Google Shape;622;p57"/>
          <p:cNvSpPr/>
          <p:nvPr/>
        </p:nvSpPr>
        <p:spPr>
          <a:xfrm>
            <a:off x="196590" y="1547350"/>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3</a:t>
            </a:r>
            <a:endParaRPr b="1" sz="800">
              <a:solidFill>
                <a:srgbClr val="FFFFFF"/>
              </a:solidFill>
              <a:latin typeface="Roboto"/>
              <a:ea typeface="Roboto"/>
              <a:cs typeface="Roboto"/>
              <a:sym typeface="Roboto"/>
            </a:endParaRPr>
          </a:p>
        </p:txBody>
      </p:sp>
      <p:sp>
        <p:nvSpPr>
          <p:cNvPr id="623" name="Google Shape;623;p57"/>
          <p:cNvSpPr txBox="1"/>
          <p:nvPr/>
        </p:nvSpPr>
        <p:spPr>
          <a:xfrm>
            <a:off x="608950" y="1547350"/>
            <a:ext cx="5986800" cy="142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Roboto"/>
                <a:ea typeface="Roboto"/>
                <a:cs typeface="Roboto"/>
                <a:sym typeface="Roboto"/>
              </a:rPr>
              <a:t>Training - high resource demand</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t/>
            </a:r>
            <a:endParaRPr b="1" sz="1100">
              <a:solidFill>
                <a:schemeClr val="accent1"/>
              </a:solidFill>
              <a:latin typeface="Roboto"/>
              <a:ea typeface="Roboto"/>
              <a:cs typeface="Roboto"/>
              <a:sym typeface="Roboto"/>
            </a:endParaRPr>
          </a:p>
          <a:p>
            <a:pPr indent="0" lvl="0" marL="0" rtl="0" algn="l">
              <a:spcBef>
                <a:spcPts val="100"/>
              </a:spcBef>
              <a:spcAft>
                <a:spcPts val="0"/>
              </a:spcAft>
              <a:buNone/>
            </a:pPr>
            <a:r>
              <a:rPr b="1" lang="en" sz="1100">
                <a:solidFill>
                  <a:schemeClr val="accent1"/>
                </a:solidFill>
                <a:latin typeface="Roboto"/>
                <a:ea typeface="Roboto"/>
                <a:cs typeface="Roboto"/>
                <a:sym typeface="Roboto"/>
              </a:rPr>
              <a:t>Problem:</a:t>
            </a:r>
            <a:r>
              <a:rPr lang="en" sz="1100">
                <a:solidFill>
                  <a:schemeClr val="accent1"/>
                </a:solidFill>
                <a:latin typeface="Roboto"/>
                <a:ea typeface="Roboto"/>
                <a:cs typeface="Roboto"/>
                <a:sym typeface="Roboto"/>
              </a:rPr>
              <a:t> With 2.55 GB in CSV format, the resource demand when training will likely be much more than a personal machine can handle. </a:t>
            </a:r>
            <a:endParaRPr sz="1100">
              <a:solidFill>
                <a:schemeClr val="accent1"/>
              </a:solidFill>
              <a:latin typeface="Roboto"/>
              <a:ea typeface="Roboto"/>
              <a:cs typeface="Roboto"/>
              <a:sym typeface="Roboto"/>
            </a:endParaRPr>
          </a:p>
          <a:p>
            <a:pPr indent="0" lvl="0" marL="0" rtl="0" algn="l">
              <a:spcBef>
                <a:spcPts val="100"/>
              </a:spcBef>
              <a:spcAft>
                <a:spcPts val="0"/>
              </a:spcAft>
              <a:buNone/>
            </a:pPr>
            <a:r>
              <a:t/>
            </a:r>
            <a:endParaRPr sz="1100">
              <a:solidFill>
                <a:schemeClr val="accent1"/>
              </a:solidFill>
              <a:latin typeface="Roboto"/>
              <a:ea typeface="Roboto"/>
              <a:cs typeface="Roboto"/>
              <a:sym typeface="Roboto"/>
            </a:endParaRPr>
          </a:p>
          <a:p>
            <a:pPr indent="0" lvl="0" marL="0" rtl="0" algn="l">
              <a:spcBef>
                <a:spcPts val="100"/>
              </a:spcBef>
              <a:spcAft>
                <a:spcPts val="100"/>
              </a:spcAft>
              <a:buNone/>
            </a:pPr>
            <a:r>
              <a:rPr b="1" lang="en" sz="1100">
                <a:solidFill>
                  <a:schemeClr val="accent1"/>
                </a:solidFill>
                <a:latin typeface="Roboto"/>
                <a:ea typeface="Roboto"/>
                <a:cs typeface="Roboto"/>
                <a:sym typeface="Roboto"/>
              </a:rPr>
              <a:t>Solution:</a:t>
            </a:r>
            <a:r>
              <a:rPr lang="en" sz="1100">
                <a:solidFill>
                  <a:schemeClr val="accent1"/>
                </a:solidFill>
                <a:latin typeface="Roboto"/>
                <a:ea typeface="Roboto"/>
                <a:cs typeface="Roboto"/>
                <a:sym typeface="Roboto"/>
              </a:rPr>
              <a:t> Google Cloud Platform and Tux will likely be utilized. PCA with Johnson-Lindenstrauss Lemma if necessary.</a:t>
            </a:r>
            <a:endParaRPr>
              <a:latin typeface="Lato"/>
              <a:ea typeface="Lato"/>
              <a:cs typeface="Lato"/>
              <a:sym typeface="Lato"/>
            </a:endParaRPr>
          </a:p>
        </p:txBody>
      </p:sp>
      <p:sp>
        <p:nvSpPr>
          <p:cNvPr id="624" name="Google Shape;624;p57"/>
          <p:cNvSpPr txBox="1"/>
          <p:nvPr/>
        </p:nvSpPr>
        <p:spPr>
          <a:xfrm>
            <a:off x="8775800" y="4955225"/>
            <a:ext cx="328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Lato"/>
                <a:ea typeface="Lato"/>
                <a:cs typeface="Lato"/>
                <a:sym typeface="Lato"/>
              </a:rPr>
              <a:t>AB</a:t>
            </a:r>
            <a:endParaRPr sz="7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58"/>
          <p:cNvSpPr txBox="1"/>
          <p:nvPr>
            <p:ph type="title"/>
          </p:nvPr>
        </p:nvSpPr>
        <p:spPr>
          <a:xfrm>
            <a:off x="460950" y="206535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Appendix</a:t>
            </a:r>
            <a:endParaRPr/>
          </a:p>
        </p:txBody>
      </p:sp>
      <p:sp>
        <p:nvSpPr>
          <p:cNvPr id="630" name="Google Shape;630;p58"/>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t/>
            </a:r>
            <a:endParaRPr sz="1600">
              <a:solidFill>
                <a:srgbClr val="737373"/>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8"/>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409" name="Google Shape;409;p48"/>
          <p:cNvSpPr txBox="1"/>
          <p:nvPr/>
        </p:nvSpPr>
        <p:spPr>
          <a:xfrm>
            <a:off x="118575" y="2138525"/>
            <a:ext cx="3011700" cy="109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Roboto"/>
                <a:ea typeface="Roboto"/>
                <a:cs typeface="Roboto"/>
                <a:sym typeface="Roboto"/>
              </a:rPr>
              <a:t>4,600,000 million</a:t>
            </a:r>
            <a:r>
              <a:rPr lang="en" sz="1800">
                <a:solidFill>
                  <a:schemeClr val="lt2"/>
                </a:solidFill>
                <a:latin typeface="Roboto"/>
                <a:ea typeface="Roboto"/>
                <a:cs typeface="Roboto"/>
                <a:sym typeface="Roboto"/>
              </a:rPr>
              <a:t> Americans report having disabling hearing loss</a:t>
            </a:r>
            <a:endParaRPr sz="1800">
              <a:solidFill>
                <a:schemeClr val="lt2"/>
              </a:solidFill>
              <a:latin typeface="Roboto"/>
              <a:ea typeface="Roboto"/>
              <a:cs typeface="Roboto"/>
              <a:sym typeface="Roboto"/>
            </a:endParaRPr>
          </a:p>
        </p:txBody>
      </p:sp>
      <p:sp>
        <p:nvSpPr>
          <p:cNvPr id="410" name="Google Shape;410;p48"/>
          <p:cNvSpPr txBox="1"/>
          <p:nvPr/>
        </p:nvSpPr>
        <p:spPr>
          <a:xfrm>
            <a:off x="348550" y="4465225"/>
            <a:ext cx="85791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1800">
                <a:solidFill>
                  <a:schemeClr val="lt2"/>
                </a:solidFill>
                <a:latin typeface="Roboto"/>
                <a:ea typeface="Roboto"/>
                <a:cs typeface="Roboto"/>
                <a:sym typeface="Roboto"/>
              </a:rPr>
              <a:t>Those with hearing disabilities have an extreme communication disadvantage</a:t>
            </a:r>
            <a:endParaRPr b="1"/>
          </a:p>
        </p:txBody>
      </p:sp>
      <p:sp>
        <p:nvSpPr>
          <p:cNvPr id="411" name="Google Shape;411;p48"/>
          <p:cNvSpPr/>
          <p:nvPr/>
        </p:nvSpPr>
        <p:spPr>
          <a:xfrm>
            <a:off x="3217011"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8"/>
          <p:cNvSpPr/>
          <p:nvPr/>
        </p:nvSpPr>
        <p:spPr>
          <a:xfrm>
            <a:off x="3461199"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8"/>
          <p:cNvSpPr/>
          <p:nvPr/>
        </p:nvSpPr>
        <p:spPr>
          <a:xfrm>
            <a:off x="3705388"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8"/>
          <p:cNvSpPr/>
          <p:nvPr/>
        </p:nvSpPr>
        <p:spPr>
          <a:xfrm>
            <a:off x="3949574" y="161213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8"/>
          <p:cNvSpPr/>
          <p:nvPr/>
        </p:nvSpPr>
        <p:spPr>
          <a:xfrm>
            <a:off x="4193762"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8"/>
          <p:cNvSpPr/>
          <p:nvPr/>
        </p:nvSpPr>
        <p:spPr>
          <a:xfrm>
            <a:off x="4437951"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8"/>
          <p:cNvSpPr/>
          <p:nvPr/>
        </p:nvSpPr>
        <p:spPr>
          <a:xfrm>
            <a:off x="4682137"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8"/>
          <p:cNvSpPr/>
          <p:nvPr/>
        </p:nvSpPr>
        <p:spPr>
          <a:xfrm>
            <a:off x="4926326"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8"/>
          <p:cNvSpPr/>
          <p:nvPr/>
        </p:nvSpPr>
        <p:spPr>
          <a:xfrm>
            <a:off x="5170514"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8"/>
          <p:cNvSpPr/>
          <p:nvPr/>
        </p:nvSpPr>
        <p:spPr>
          <a:xfrm>
            <a:off x="5414700" y="161213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8"/>
          <p:cNvSpPr/>
          <p:nvPr/>
        </p:nvSpPr>
        <p:spPr>
          <a:xfrm>
            <a:off x="3217011"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8"/>
          <p:cNvSpPr/>
          <p:nvPr/>
        </p:nvSpPr>
        <p:spPr>
          <a:xfrm>
            <a:off x="3461199"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8"/>
          <p:cNvSpPr/>
          <p:nvPr/>
        </p:nvSpPr>
        <p:spPr>
          <a:xfrm>
            <a:off x="3705388" y="185633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8"/>
          <p:cNvSpPr/>
          <p:nvPr/>
        </p:nvSpPr>
        <p:spPr>
          <a:xfrm>
            <a:off x="3949574" y="1856323"/>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8"/>
          <p:cNvSpPr/>
          <p:nvPr/>
        </p:nvSpPr>
        <p:spPr>
          <a:xfrm>
            <a:off x="4193762"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8"/>
          <p:cNvSpPr/>
          <p:nvPr/>
        </p:nvSpPr>
        <p:spPr>
          <a:xfrm>
            <a:off x="4437951"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8"/>
          <p:cNvSpPr/>
          <p:nvPr/>
        </p:nvSpPr>
        <p:spPr>
          <a:xfrm>
            <a:off x="4682137"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8"/>
          <p:cNvSpPr/>
          <p:nvPr/>
        </p:nvSpPr>
        <p:spPr>
          <a:xfrm>
            <a:off x="4926326"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8"/>
          <p:cNvSpPr/>
          <p:nvPr/>
        </p:nvSpPr>
        <p:spPr>
          <a:xfrm>
            <a:off x="5170514"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8"/>
          <p:cNvSpPr/>
          <p:nvPr/>
        </p:nvSpPr>
        <p:spPr>
          <a:xfrm>
            <a:off x="5414700" y="1856323"/>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8"/>
          <p:cNvSpPr/>
          <p:nvPr/>
        </p:nvSpPr>
        <p:spPr>
          <a:xfrm>
            <a:off x="3217011"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8"/>
          <p:cNvSpPr/>
          <p:nvPr/>
        </p:nvSpPr>
        <p:spPr>
          <a:xfrm>
            <a:off x="3461199"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8"/>
          <p:cNvSpPr/>
          <p:nvPr/>
        </p:nvSpPr>
        <p:spPr>
          <a:xfrm>
            <a:off x="3705388"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8"/>
          <p:cNvSpPr/>
          <p:nvPr/>
        </p:nvSpPr>
        <p:spPr>
          <a:xfrm>
            <a:off x="3949574" y="2100511"/>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8"/>
          <p:cNvSpPr/>
          <p:nvPr/>
        </p:nvSpPr>
        <p:spPr>
          <a:xfrm>
            <a:off x="4193762"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8"/>
          <p:cNvSpPr/>
          <p:nvPr/>
        </p:nvSpPr>
        <p:spPr>
          <a:xfrm>
            <a:off x="4437951"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8"/>
          <p:cNvSpPr/>
          <p:nvPr/>
        </p:nvSpPr>
        <p:spPr>
          <a:xfrm>
            <a:off x="4682137"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8"/>
          <p:cNvSpPr/>
          <p:nvPr/>
        </p:nvSpPr>
        <p:spPr>
          <a:xfrm>
            <a:off x="4926326"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8"/>
          <p:cNvSpPr/>
          <p:nvPr/>
        </p:nvSpPr>
        <p:spPr>
          <a:xfrm>
            <a:off x="5170514"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8"/>
          <p:cNvSpPr/>
          <p:nvPr/>
        </p:nvSpPr>
        <p:spPr>
          <a:xfrm>
            <a:off x="5414700" y="2100511"/>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8"/>
          <p:cNvSpPr/>
          <p:nvPr/>
        </p:nvSpPr>
        <p:spPr>
          <a:xfrm>
            <a:off x="3217011"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8"/>
          <p:cNvSpPr/>
          <p:nvPr/>
        </p:nvSpPr>
        <p:spPr>
          <a:xfrm>
            <a:off x="3461199"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8"/>
          <p:cNvSpPr/>
          <p:nvPr/>
        </p:nvSpPr>
        <p:spPr>
          <a:xfrm>
            <a:off x="3705388"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8"/>
          <p:cNvSpPr/>
          <p:nvPr/>
        </p:nvSpPr>
        <p:spPr>
          <a:xfrm>
            <a:off x="3949574" y="2344699"/>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8"/>
          <p:cNvSpPr/>
          <p:nvPr/>
        </p:nvSpPr>
        <p:spPr>
          <a:xfrm>
            <a:off x="4193762"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8"/>
          <p:cNvSpPr/>
          <p:nvPr/>
        </p:nvSpPr>
        <p:spPr>
          <a:xfrm>
            <a:off x="4437951"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8"/>
          <p:cNvSpPr/>
          <p:nvPr/>
        </p:nvSpPr>
        <p:spPr>
          <a:xfrm>
            <a:off x="4682137"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8"/>
          <p:cNvSpPr/>
          <p:nvPr/>
        </p:nvSpPr>
        <p:spPr>
          <a:xfrm>
            <a:off x="4926326"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8"/>
          <p:cNvSpPr/>
          <p:nvPr/>
        </p:nvSpPr>
        <p:spPr>
          <a:xfrm>
            <a:off x="5170514"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8"/>
          <p:cNvSpPr/>
          <p:nvPr/>
        </p:nvSpPr>
        <p:spPr>
          <a:xfrm>
            <a:off x="5414700" y="2344699"/>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8"/>
          <p:cNvSpPr/>
          <p:nvPr/>
        </p:nvSpPr>
        <p:spPr>
          <a:xfrm>
            <a:off x="3217011"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8"/>
          <p:cNvSpPr/>
          <p:nvPr/>
        </p:nvSpPr>
        <p:spPr>
          <a:xfrm>
            <a:off x="3461199"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8"/>
          <p:cNvSpPr/>
          <p:nvPr/>
        </p:nvSpPr>
        <p:spPr>
          <a:xfrm>
            <a:off x="3705388"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8"/>
          <p:cNvSpPr/>
          <p:nvPr/>
        </p:nvSpPr>
        <p:spPr>
          <a:xfrm>
            <a:off x="3949574"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8"/>
          <p:cNvSpPr/>
          <p:nvPr/>
        </p:nvSpPr>
        <p:spPr>
          <a:xfrm>
            <a:off x="4193762" y="258888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8"/>
          <p:cNvSpPr/>
          <p:nvPr/>
        </p:nvSpPr>
        <p:spPr>
          <a:xfrm>
            <a:off x="4437951"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8"/>
          <p:cNvSpPr/>
          <p:nvPr/>
        </p:nvSpPr>
        <p:spPr>
          <a:xfrm>
            <a:off x="4682137"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8"/>
          <p:cNvSpPr/>
          <p:nvPr/>
        </p:nvSpPr>
        <p:spPr>
          <a:xfrm>
            <a:off x="4926326"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8"/>
          <p:cNvSpPr/>
          <p:nvPr/>
        </p:nvSpPr>
        <p:spPr>
          <a:xfrm>
            <a:off x="5170514"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8"/>
          <p:cNvSpPr/>
          <p:nvPr/>
        </p:nvSpPr>
        <p:spPr>
          <a:xfrm>
            <a:off x="5414700" y="258888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8"/>
          <p:cNvSpPr/>
          <p:nvPr/>
        </p:nvSpPr>
        <p:spPr>
          <a:xfrm>
            <a:off x="3217011"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8"/>
          <p:cNvSpPr/>
          <p:nvPr/>
        </p:nvSpPr>
        <p:spPr>
          <a:xfrm>
            <a:off x="3461199"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8"/>
          <p:cNvSpPr/>
          <p:nvPr/>
        </p:nvSpPr>
        <p:spPr>
          <a:xfrm>
            <a:off x="3705388"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8"/>
          <p:cNvSpPr/>
          <p:nvPr/>
        </p:nvSpPr>
        <p:spPr>
          <a:xfrm>
            <a:off x="3949574"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8"/>
          <p:cNvSpPr/>
          <p:nvPr/>
        </p:nvSpPr>
        <p:spPr>
          <a:xfrm>
            <a:off x="4193762" y="2833075"/>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8"/>
          <p:cNvSpPr/>
          <p:nvPr/>
        </p:nvSpPr>
        <p:spPr>
          <a:xfrm>
            <a:off x="4437951"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8"/>
          <p:cNvSpPr/>
          <p:nvPr/>
        </p:nvSpPr>
        <p:spPr>
          <a:xfrm>
            <a:off x="4682137"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8"/>
          <p:cNvSpPr/>
          <p:nvPr/>
        </p:nvSpPr>
        <p:spPr>
          <a:xfrm>
            <a:off x="4926326"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8"/>
          <p:cNvSpPr/>
          <p:nvPr/>
        </p:nvSpPr>
        <p:spPr>
          <a:xfrm>
            <a:off x="5170514" y="2833075"/>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8"/>
          <p:cNvSpPr/>
          <p:nvPr/>
        </p:nvSpPr>
        <p:spPr>
          <a:xfrm>
            <a:off x="5414700" y="2833075"/>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8"/>
          <p:cNvSpPr/>
          <p:nvPr/>
        </p:nvSpPr>
        <p:spPr>
          <a:xfrm>
            <a:off x="3217011"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8"/>
          <p:cNvSpPr/>
          <p:nvPr/>
        </p:nvSpPr>
        <p:spPr>
          <a:xfrm>
            <a:off x="3461199"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8"/>
          <p:cNvSpPr/>
          <p:nvPr/>
        </p:nvSpPr>
        <p:spPr>
          <a:xfrm>
            <a:off x="3705388"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8"/>
          <p:cNvSpPr/>
          <p:nvPr/>
        </p:nvSpPr>
        <p:spPr>
          <a:xfrm>
            <a:off x="3949574"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8"/>
          <p:cNvSpPr/>
          <p:nvPr/>
        </p:nvSpPr>
        <p:spPr>
          <a:xfrm>
            <a:off x="4193762" y="3077262"/>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8"/>
          <p:cNvSpPr/>
          <p:nvPr/>
        </p:nvSpPr>
        <p:spPr>
          <a:xfrm>
            <a:off x="4437951"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8"/>
          <p:cNvSpPr/>
          <p:nvPr/>
        </p:nvSpPr>
        <p:spPr>
          <a:xfrm>
            <a:off x="4682137"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8"/>
          <p:cNvSpPr/>
          <p:nvPr/>
        </p:nvSpPr>
        <p:spPr>
          <a:xfrm>
            <a:off x="4926326"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8"/>
          <p:cNvSpPr/>
          <p:nvPr/>
        </p:nvSpPr>
        <p:spPr>
          <a:xfrm>
            <a:off x="5170514" y="3077262"/>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8"/>
          <p:cNvSpPr/>
          <p:nvPr/>
        </p:nvSpPr>
        <p:spPr>
          <a:xfrm>
            <a:off x="5414700" y="3077262"/>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8"/>
          <p:cNvSpPr/>
          <p:nvPr/>
        </p:nvSpPr>
        <p:spPr>
          <a:xfrm>
            <a:off x="3217011"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8"/>
          <p:cNvSpPr/>
          <p:nvPr/>
        </p:nvSpPr>
        <p:spPr>
          <a:xfrm>
            <a:off x="3461199"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8"/>
          <p:cNvSpPr/>
          <p:nvPr/>
        </p:nvSpPr>
        <p:spPr>
          <a:xfrm>
            <a:off x="3705388"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a:off x="3949574"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8"/>
          <p:cNvSpPr/>
          <p:nvPr/>
        </p:nvSpPr>
        <p:spPr>
          <a:xfrm>
            <a:off x="4193762" y="3321450"/>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8"/>
          <p:cNvSpPr/>
          <p:nvPr/>
        </p:nvSpPr>
        <p:spPr>
          <a:xfrm>
            <a:off x="4437951"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4682137"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4926326"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8"/>
          <p:cNvSpPr/>
          <p:nvPr/>
        </p:nvSpPr>
        <p:spPr>
          <a:xfrm>
            <a:off x="5170514" y="3321450"/>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8"/>
          <p:cNvSpPr/>
          <p:nvPr/>
        </p:nvSpPr>
        <p:spPr>
          <a:xfrm>
            <a:off x="5414700" y="3321450"/>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8"/>
          <p:cNvSpPr/>
          <p:nvPr/>
        </p:nvSpPr>
        <p:spPr>
          <a:xfrm>
            <a:off x="3217011"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8"/>
          <p:cNvSpPr/>
          <p:nvPr/>
        </p:nvSpPr>
        <p:spPr>
          <a:xfrm>
            <a:off x="3461199"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a:off x="3705388"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a:off x="3949574"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4193762" y="3565638"/>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p:nvPr/>
        </p:nvSpPr>
        <p:spPr>
          <a:xfrm>
            <a:off x="4437951"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8"/>
          <p:cNvSpPr/>
          <p:nvPr/>
        </p:nvSpPr>
        <p:spPr>
          <a:xfrm>
            <a:off x="4682137"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8"/>
          <p:cNvSpPr/>
          <p:nvPr/>
        </p:nvSpPr>
        <p:spPr>
          <a:xfrm>
            <a:off x="4926326"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8"/>
          <p:cNvSpPr/>
          <p:nvPr/>
        </p:nvSpPr>
        <p:spPr>
          <a:xfrm>
            <a:off x="5170514" y="3565638"/>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a:off x="5414700" y="3565638"/>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8"/>
          <p:cNvSpPr/>
          <p:nvPr/>
        </p:nvSpPr>
        <p:spPr>
          <a:xfrm>
            <a:off x="3217011"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a:off x="3461199"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8"/>
          <p:cNvSpPr/>
          <p:nvPr/>
        </p:nvSpPr>
        <p:spPr>
          <a:xfrm>
            <a:off x="3705388"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8"/>
          <p:cNvSpPr/>
          <p:nvPr/>
        </p:nvSpPr>
        <p:spPr>
          <a:xfrm>
            <a:off x="3949574"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8"/>
          <p:cNvSpPr/>
          <p:nvPr/>
        </p:nvSpPr>
        <p:spPr>
          <a:xfrm>
            <a:off x="4193762" y="3809826"/>
            <a:ext cx="198300" cy="1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8"/>
          <p:cNvSpPr/>
          <p:nvPr/>
        </p:nvSpPr>
        <p:spPr>
          <a:xfrm>
            <a:off x="4437951"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8"/>
          <p:cNvSpPr/>
          <p:nvPr/>
        </p:nvSpPr>
        <p:spPr>
          <a:xfrm>
            <a:off x="4682137"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4926326"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8"/>
          <p:cNvSpPr/>
          <p:nvPr/>
        </p:nvSpPr>
        <p:spPr>
          <a:xfrm>
            <a:off x="5170514" y="3809826"/>
            <a:ext cx="198300" cy="198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8"/>
          <p:cNvSpPr/>
          <p:nvPr/>
        </p:nvSpPr>
        <p:spPr>
          <a:xfrm>
            <a:off x="5414700" y="3809826"/>
            <a:ext cx="198300" cy="198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8"/>
          <p:cNvSpPr txBox="1"/>
          <p:nvPr/>
        </p:nvSpPr>
        <p:spPr>
          <a:xfrm>
            <a:off x="5978750" y="2297825"/>
            <a:ext cx="30000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lt2"/>
                </a:solidFill>
                <a:latin typeface="Roboto"/>
                <a:ea typeface="Roboto"/>
                <a:cs typeface="Roboto"/>
                <a:sym typeface="Roboto"/>
              </a:rPr>
              <a:t>Only </a:t>
            </a:r>
            <a:r>
              <a:rPr lang="en" sz="1800">
                <a:solidFill>
                  <a:srgbClr val="EB5600"/>
                </a:solidFill>
                <a:latin typeface="Roboto"/>
                <a:ea typeface="Roboto"/>
                <a:cs typeface="Roboto"/>
                <a:sym typeface="Roboto"/>
              </a:rPr>
              <a:t>500,000</a:t>
            </a:r>
            <a:r>
              <a:rPr lang="en" sz="1800">
                <a:solidFill>
                  <a:schemeClr val="lt2"/>
                </a:solidFill>
                <a:latin typeface="Roboto"/>
                <a:ea typeface="Roboto"/>
                <a:cs typeface="Roboto"/>
                <a:sym typeface="Roboto"/>
              </a:rPr>
              <a:t> Americans use ASL</a:t>
            </a:r>
            <a:endParaRPr sz="1800">
              <a:solidFill>
                <a:schemeClr val="lt2"/>
              </a:solidFill>
              <a:latin typeface="Roboto"/>
              <a:ea typeface="Roboto"/>
              <a:cs typeface="Roboto"/>
              <a:sym typeface="Roboto"/>
            </a:endParaRPr>
          </a:p>
        </p:txBody>
      </p:sp>
      <p:sp>
        <p:nvSpPr>
          <p:cNvPr id="512" name="Google Shape;512;p48"/>
          <p:cNvSpPr txBox="1"/>
          <p:nvPr/>
        </p:nvSpPr>
        <p:spPr>
          <a:xfrm>
            <a:off x="7820575" y="2638975"/>
            <a:ext cx="1329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737373"/>
                </a:solidFill>
                <a:latin typeface="Roboto"/>
                <a:ea typeface="Roboto"/>
                <a:cs typeface="Roboto"/>
                <a:sym typeface="Roboto"/>
              </a:rPr>
              <a:t>2</a:t>
            </a:r>
            <a:endParaRPr sz="700">
              <a:solidFill>
                <a:srgbClr val="737373"/>
              </a:solidFill>
              <a:latin typeface="Roboto"/>
              <a:ea typeface="Roboto"/>
              <a:cs typeface="Roboto"/>
              <a:sym typeface="Roboto"/>
            </a:endParaRPr>
          </a:p>
        </p:txBody>
      </p:sp>
      <p:sp>
        <p:nvSpPr>
          <p:cNvPr id="513" name="Google Shape;513;p48"/>
          <p:cNvSpPr txBox="1"/>
          <p:nvPr/>
        </p:nvSpPr>
        <p:spPr>
          <a:xfrm>
            <a:off x="86275" y="4911225"/>
            <a:ext cx="9057900" cy="338700"/>
          </a:xfrm>
          <a:prstGeom prst="rect">
            <a:avLst/>
          </a:prstGeom>
          <a:noFill/>
          <a:ln>
            <a:noFill/>
          </a:ln>
        </p:spPr>
        <p:txBody>
          <a:bodyPr anchorCtr="0" anchor="t" bIns="91425" lIns="91425" spcFirstLastPara="1" rIns="91425" wrap="square" tIns="91425">
            <a:spAutoFit/>
          </a:bodyPr>
          <a:lstStyle/>
          <a:p>
            <a:pPr indent="-88900" lvl="0" marL="114300" rtl="0" algn="l">
              <a:spcBef>
                <a:spcPts val="0"/>
              </a:spcBef>
              <a:spcAft>
                <a:spcPts val="0"/>
              </a:spcAft>
              <a:buSzPts val="500"/>
              <a:buFont typeface="Roboto"/>
              <a:buAutoNum type="arabicPeriod"/>
            </a:pPr>
            <a:r>
              <a:rPr lang="en" sz="500">
                <a:latin typeface="Roboto"/>
                <a:ea typeface="Roboto"/>
                <a:cs typeface="Roboto"/>
                <a:sym typeface="Roboto"/>
              </a:rPr>
              <a:t>U.S. Department of Health and Human Services. (n.d.). Quick statistics about hearing. National Institute of Deafness and Other Communication Disorders. Retrieved May 5, 2022, from https://www.nidcd.nih.gov/health/statistics/quick-statistics-hearing </a:t>
            </a:r>
            <a:endParaRPr sz="500">
              <a:latin typeface="Roboto"/>
              <a:ea typeface="Roboto"/>
              <a:cs typeface="Roboto"/>
              <a:sym typeface="Roboto"/>
            </a:endParaRPr>
          </a:p>
          <a:p>
            <a:pPr indent="0" lvl="0" marL="0" rtl="0" algn="l">
              <a:spcBef>
                <a:spcPts val="0"/>
              </a:spcBef>
              <a:spcAft>
                <a:spcPts val="0"/>
              </a:spcAft>
              <a:buNone/>
            </a:pPr>
            <a:r>
              <a:rPr lang="en" sz="500">
                <a:latin typeface="Roboto"/>
                <a:ea typeface="Roboto"/>
                <a:cs typeface="Roboto"/>
                <a:sym typeface="Roboto"/>
              </a:rPr>
              <a:t>2.    Mitchell, Ross; Young, Travas; Bachleda, Bellamie; Karchmer, Michael (2006). "How Many People Use ASL in the United States?: Why Estimates Need Updating" (PDF). Sign Language Studies. 6 (3). ISSN 0302-1475. Retrieved November 27, 2012.</a:t>
            </a:r>
            <a:endParaRPr sz="500">
              <a:latin typeface="Roboto"/>
              <a:ea typeface="Roboto"/>
              <a:cs typeface="Roboto"/>
              <a:sym typeface="Roboto"/>
            </a:endParaRPr>
          </a:p>
        </p:txBody>
      </p:sp>
      <p:sp>
        <p:nvSpPr>
          <p:cNvPr id="514" name="Google Shape;514;p48"/>
          <p:cNvSpPr txBox="1"/>
          <p:nvPr/>
        </p:nvSpPr>
        <p:spPr>
          <a:xfrm>
            <a:off x="2638975" y="2791375"/>
            <a:ext cx="1329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rgbClr val="737373"/>
                </a:solidFill>
                <a:latin typeface="Roboto"/>
                <a:ea typeface="Roboto"/>
                <a:cs typeface="Roboto"/>
                <a:sym typeface="Roboto"/>
              </a:rPr>
              <a:t>1</a:t>
            </a:r>
            <a:endParaRPr sz="700">
              <a:solidFill>
                <a:srgbClr val="73737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alpha val="73740"/>
          </a:srgbClr>
        </a:solidFill>
      </p:bgPr>
    </p:bg>
    <p:spTree>
      <p:nvGrpSpPr>
        <p:cNvPr id="518" name="Shape 518"/>
        <p:cNvGrpSpPr/>
        <p:nvPr/>
      </p:nvGrpSpPr>
      <p:grpSpPr>
        <a:xfrm>
          <a:off x="0" y="0"/>
          <a:ext cx="0" cy="0"/>
          <a:chOff x="0" y="0"/>
          <a:chExt cx="0" cy="0"/>
        </a:xfrm>
      </p:grpSpPr>
      <p:pic>
        <p:nvPicPr>
          <p:cNvPr descr="Closeup from the side of a hand pushing a knob on an audio mixer" id="519" name="Google Shape;519;p49"/>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520" name="Google Shape;520;p49"/>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521" name="Google Shape;521;p4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4200"/>
              <a:t>Using Computer </a:t>
            </a:r>
            <a:r>
              <a:rPr lang="en" sz="4200">
                <a:solidFill>
                  <a:schemeClr val="dk1"/>
                </a:solidFill>
              </a:rPr>
              <a:t>Vision</a:t>
            </a:r>
            <a:endParaRPr sz="4200">
              <a:solidFill>
                <a:schemeClr val="dk1"/>
              </a:solidFill>
            </a:endParaRPr>
          </a:p>
          <a:p>
            <a:pPr indent="0" lvl="0" marL="0" rtl="0" algn="l">
              <a:lnSpc>
                <a:spcPct val="100000"/>
              </a:lnSpc>
              <a:spcBef>
                <a:spcPts val="0"/>
              </a:spcBef>
              <a:spcAft>
                <a:spcPts val="0"/>
              </a:spcAft>
              <a:buNone/>
            </a:pPr>
            <a:r>
              <a:t/>
            </a:r>
            <a:endParaRPr sz="4200">
              <a:solidFill>
                <a:schemeClr val="dk1"/>
              </a:solidFill>
            </a:endParaRPr>
          </a:p>
          <a:p>
            <a:pPr indent="0" lvl="0" marL="0" rtl="0" algn="l">
              <a:lnSpc>
                <a:spcPct val="100000"/>
              </a:lnSpc>
              <a:spcBef>
                <a:spcPts val="0"/>
              </a:spcBef>
              <a:spcAft>
                <a:spcPts val="0"/>
              </a:spcAft>
              <a:buNone/>
            </a:pPr>
            <a:r>
              <a:rPr lang="en" sz="4200"/>
              <a:t>To Serve Those Hard of </a:t>
            </a:r>
            <a:r>
              <a:rPr lang="en" sz="4200">
                <a:solidFill>
                  <a:schemeClr val="dk1"/>
                </a:solidFill>
              </a:rPr>
              <a:t>Hearing</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50"/>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Goals</a:t>
            </a:r>
            <a:endParaRPr b="0">
              <a:latin typeface="Roboto"/>
              <a:ea typeface="Roboto"/>
              <a:cs typeface="Roboto"/>
              <a:sym typeface="Roboto"/>
            </a:endParaRPr>
          </a:p>
        </p:txBody>
      </p:sp>
      <p:sp>
        <p:nvSpPr>
          <p:cNvPr id="527" name="Google Shape;527;p50"/>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t>Further American Sign Language (ASL) Machine Learning research with the goal of assisting in eventual achievement of complete ASL real-time interpretation.</a:t>
            </a:r>
            <a:endParaRPr sz="1100"/>
          </a:p>
        </p:txBody>
      </p:sp>
      <p:sp>
        <p:nvSpPr>
          <p:cNvPr id="528" name="Google Shape;528;p50"/>
          <p:cNvSpPr txBox="1"/>
          <p:nvPr/>
        </p:nvSpPr>
        <p:spPr>
          <a:xfrm>
            <a:off x="734530" y="30831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000">
                <a:solidFill>
                  <a:srgbClr val="4A86E8"/>
                </a:solidFill>
                <a:latin typeface="Lato"/>
                <a:ea typeface="Lato"/>
                <a:cs typeface="Lato"/>
                <a:sym typeface="Lato"/>
              </a:rPr>
              <a:t>01    |</a:t>
            </a:r>
            <a:r>
              <a:rPr b="1" lang="en" sz="1000">
                <a:solidFill>
                  <a:schemeClr val="dk1"/>
                </a:solidFill>
                <a:latin typeface="Lato"/>
                <a:ea typeface="Lato"/>
                <a:cs typeface="Lato"/>
                <a:sym typeface="Lato"/>
              </a:rPr>
              <a:t> </a:t>
            </a:r>
            <a:r>
              <a:rPr lang="en" sz="1000">
                <a:solidFill>
                  <a:srgbClr val="000000"/>
                </a:solidFill>
                <a:latin typeface="Lato"/>
                <a:ea typeface="Lato"/>
                <a:cs typeface="Lato"/>
                <a:sym typeface="Lato"/>
              </a:rPr>
              <a:t>   </a:t>
            </a:r>
            <a:r>
              <a:rPr lang="en" sz="1000">
                <a:solidFill>
                  <a:schemeClr val="dk2"/>
                </a:solidFill>
                <a:latin typeface="Lato"/>
                <a:ea typeface="Lato"/>
                <a:cs typeface="Lato"/>
                <a:sym typeface="Lato"/>
              </a:rPr>
              <a:t>Compile an </a:t>
            </a:r>
            <a:r>
              <a:rPr b="1" lang="en" sz="1000">
                <a:solidFill>
                  <a:schemeClr val="dk2"/>
                </a:solidFill>
                <a:latin typeface="Lato"/>
                <a:ea typeface="Lato"/>
                <a:cs typeface="Lato"/>
                <a:sym typeface="Lato"/>
              </a:rPr>
              <a:t>accurate </a:t>
            </a:r>
            <a:r>
              <a:rPr lang="en" sz="1000">
                <a:solidFill>
                  <a:schemeClr val="dk2"/>
                </a:solidFill>
                <a:latin typeface="Lato"/>
                <a:ea typeface="Lato"/>
                <a:cs typeface="Lato"/>
                <a:sym typeface="Lato"/>
              </a:rPr>
              <a:t>ASL alphabet data set</a:t>
            </a:r>
            <a:endParaRPr sz="1300">
              <a:solidFill>
                <a:schemeClr val="dk2"/>
              </a:solidFill>
            </a:endParaRPr>
          </a:p>
        </p:txBody>
      </p:sp>
      <p:sp>
        <p:nvSpPr>
          <p:cNvPr id="529" name="Google Shape;529;p50"/>
          <p:cNvSpPr txBox="1"/>
          <p:nvPr/>
        </p:nvSpPr>
        <p:spPr>
          <a:xfrm>
            <a:off x="734530" y="33444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000">
                <a:solidFill>
                  <a:srgbClr val="4A86E8"/>
                </a:solidFill>
                <a:latin typeface="Lato"/>
                <a:ea typeface="Lato"/>
                <a:cs typeface="Lato"/>
                <a:sym typeface="Lato"/>
              </a:rPr>
              <a:t>02    |</a:t>
            </a:r>
            <a:r>
              <a:rPr b="1" lang="en" sz="1000">
                <a:solidFill>
                  <a:srgbClr val="CCCCCC"/>
                </a:solidFill>
                <a:latin typeface="Lato"/>
                <a:ea typeface="Lato"/>
                <a:cs typeface="Lato"/>
                <a:sym typeface="Lato"/>
              </a:rPr>
              <a:t> </a:t>
            </a:r>
            <a:r>
              <a:rPr lang="en" sz="1000">
                <a:solidFill>
                  <a:srgbClr val="53C6A1"/>
                </a:solidFill>
                <a:latin typeface="Lato"/>
                <a:ea typeface="Lato"/>
                <a:cs typeface="Lato"/>
                <a:sym typeface="Lato"/>
              </a:rPr>
              <a:t> </a:t>
            </a:r>
            <a:r>
              <a:rPr lang="en" sz="1000">
                <a:solidFill>
                  <a:srgbClr val="000000"/>
                </a:solidFill>
                <a:latin typeface="Lato"/>
                <a:ea typeface="Lato"/>
                <a:cs typeface="Lato"/>
                <a:sym typeface="Lato"/>
              </a:rPr>
              <a:t>  </a:t>
            </a:r>
            <a:r>
              <a:rPr lang="en" sz="1000">
                <a:latin typeface="Lato"/>
                <a:ea typeface="Lato"/>
                <a:cs typeface="Lato"/>
                <a:sym typeface="Lato"/>
              </a:rPr>
              <a:t>Develop an ML model capable of learning ASL alphabet</a:t>
            </a:r>
            <a:endParaRPr/>
          </a:p>
        </p:txBody>
      </p:sp>
      <p:sp>
        <p:nvSpPr>
          <p:cNvPr id="530" name="Google Shape;530;p50"/>
          <p:cNvSpPr txBox="1"/>
          <p:nvPr/>
        </p:nvSpPr>
        <p:spPr>
          <a:xfrm>
            <a:off x="734530" y="36057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000">
                <a:solidFill>
                  <a:srgbClr val="4A86E8"/>
                </a:solidFill>
                <a:latin typeface="Lato"/>
                <a:ea typeface="Lato"/>
                <a:cs typeface="Lato"/>
                <a:sym typeface="Lato"/>
              </a:rPr>
              <a:t>03    |</a:t>
            </a:r>
            <a:r>
              <a:rPr b="1" lang="en" sz="1000">
                <a:solidFill>
                  <a:srgbClr val="CCCCCC"/>
                </a:solidFill>
                <a:latin typeface="Lato"/>
                <a:ea typeface="Lato"/>
                <a:cs typeface="Lato"/>
                <a:sym typeface="Lato"/>
              </a:rPr>
              <a:t> </a:t>
            </a:r>
            <a:r>
              <a:rPr lang="en" sz="1000">
                <a:solidFill>
                  <a:srgbClr val="000000"/>
                </a:solidFill>
                <a:latin typeface="Lato"/>
                <a:ea typeface="Lato"/>
                <a:cs typeface="Lato"/>
                <a:sym typeface="Lato"/>
              </a:rPr>
              <a:t>   </a:t>
            </a:r>
            <a:r>
              <a:rPr lang="en" sz="1000">
                <a:latin typeface="Lato"/>
                <a:ea typeface="Lato"/>
                <a:cs typeface="Lato"/>
                <a:sym typeface="Lato"/>
              </a:rPr>
              <a:t>Pave the way for future expansion into ASL ML</a:t>
            </a:r>
            <a:endParaRPr/>
          </a:p>
        </p:txBody>
      </p:sp>
      <p:pic>
        <p:nvPicPr>
          <p:cNvPr id="531" name="Google Shape;531;p50"/>
          <p:cNvPicPr preferRelativeResize="0"/>
          <p:nvPr/>
        </p:nvPicPr>
        <p:blipFill rotWithShape="1">
          <a:blip r:embed="rId3">
            <a:alphaModFix/>
          </a:blip>
          <a:srcRect b="0" l="14663" r="14670" t="0"/>
          <a:stretch/>
        </p:blipFill>
        <p:spPr>
          <a:xfrm>
            <a:off x="5146750" y="1184600"/>
            <a:ext cx="1977667" cy="3262598"/>
          </a:xfrm>
          <a:prstGeom prst="rect">
            <a:avLst/>
          </a:prstGeom>
          <a:noFill/>
          <a:ln>
            <a:noFill/>
          </a:ln>
        </p:spPr>
      </p:pic>
      <p:pic>
        <p:nvPicPr>
          <p:cNvPr id="532" name="Google Shape;532;p50"/>
          <p:cNvPicPr preferRelativeResize="0"/>
          <p:nvPr/>
        </p:nvPicPr>
        <p:blipFill rotWithShape="1">
          <a:blip r:embed="rId4">
            <a:alphaModFix/>
          </a:blip>
          <a:srcRect b="0" l="7834" r="7834" t="0"/>
          <a:stretch/>
        </p:blipFill>
        <p:spPr>
          <a:xfrm>
            <a:off x="7172149" y="1184609"/>
            <a:ext cx="1971852" cy="1611563"/>
          </a:xfrm>
          <a:prstGeom prst="rect">
            <a:avLst/>
          </a:prstGeom>
          <a:noFill/>
          <a:ln>
            <a:noFill/>
          </a:ln>
        </p:spPr>
      </p:pic>
      <p:pic>
        <p:nvPicPr>
          <p:cNvPr id="533" name="Google Shape;533;p50"/>
          <p:cNvPicPr preferRelativeResize="0"/>
          <p:nvPr/>
        </p:nvPicPr>
        <p:blipFill rotWithShape="1">
          <a:blip r:embed="rId5">
            <a:alphaModFix/>
          </a:blip>
          <a:srcRect b="0" l="109" r="119" t="0"/>
          <a:stretch/>
        </p:blipFill>
        <p:spPr>
          <a:xfrm>
            <a:off x="7172149" y="2835640"/>
            <a:ext cx="1971840" cy="161156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Problems to solve</a:t>
            </a:r>
            <a:endParaRPr b="0">
              <a:latin typeface="Roboto"/>
              <a:ea typeface="Roboto"/>
              <a:cs typeface="Roboto"/>
              <a:sym typeface="Roboto"/>
            </a:endParaRPr>
          </a:p>
        </p:txBody>
      </p:sp>
      <p:sp>
        <p:nvSpPr>
          <p:cNvPr id="539" name="Google Shape;539;p5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latin typeface="Roboto"/>
                <a:ea typeface="Roboto"/>
                <a:cs typeface="Roboto"/>
                <a:sym typeface="Roboto"/>
              </a:rPr>
              <a:t>Data acquisition</a:t>
            </a:r>
            <a:endParaRPr b="1" sz="1100">
              <a:latin typeface="Roboto"/>
              <a:ea typeface="Roboto"/>
              <a:cs typeface="Roboto"/>
              <a:sym typeface="Roboto"/>
            </a:endParaRPr>
          </a:p>
          <a:p>
            <a:pPr indent="0" lvl="0" marL="0" rtl="0" algn="l">
              <a:lnSpc>
                <a:spcPct val="100000"/>
              </a:lnSpc>
              <a:spcBef>
                <a:spcPts val="100"/>
              </a:spcBef>
              <a:spcAft>
                <a:spcPts val="100"/>
              </a:spcAft>
              <a:buNone/>
            </a:pPr>
            <a:r>
              <a:rPr lang="en" sz="1100">
                <a:latin typeface="Roboto"/>
                <a:ea typeface="Roboto"/>
                <a:cs typeface="Roboto"/>
                <a:sym typeface="Roboto"/>
              </a:rPr>
              <a:t>Lack of </a:t>
            </a:r>
            <a:r>
              <a:rPr lang="en" sz="1100">
                <a:latin typeface="Roboto"/>
                <a:ea typeface="Roboto"/>
                <a:cs typeface="Roboto"/>
                <a:sym typeface="Roboto"/>
              </a:rPr>
              <a:t>uniform, well-labelled </a:t>
            </a:r>
            <a:r>
              <a:rPr lang="en" sz="1100">
                <a:latin typeface="Roboto"/>
                <a:ea typeface="Roboto"/>
                <a:cs typeface="Roboto"/>
                <a:sym typeface="Roboto"/>
              </a:rPr>
              <a:t>datasets at scale. Highly unstructured search results introduce prohibitive </a:t>
            </a:r>
            <a:r>
              <a:rPr lang="en" sz="1100">
                <a:latin typeface="Roboto"/>
                <a:ea typeface="Roboto"/>
                <a:cs typeface="Roboto"/>
                <a:sym typeface="Roboto"/>
              </a:rPr>
              <a:t>complications</a:t>
            </a:r>
            <a:r>
              <a:rPr lang="en" sz="1100">
                <a:latin typeface="Roboto"/>
                <a:ea typeface="Roboto"/>
                <a:cs typeface="Roboto"/>
                <a:sym typeface="Roboto"/>
              </a:rPr>
              <a:t> to a scraping pipeline</a:t>
            </a:r>
            <a:endParaRPr b="1" sz="1100">
              <a:latin typeface="Roboto"/>
              <a:ea typeface="Roboto"/>
              <a:cs typeface="Roboto"/>
              <a:sym typeface="Roboto"/>
            </a:endParaRPr>
          </a:p>
        </p:txBody>
      </p:sp>
      <p:sp>
        <p:nvSpPr>
          <p:cNvPr id="540" name="Google Shape;540;p51"/>
          <p:cNvSpPr/>
          <p:nvPr/>
        </p:nvSpPr>
        <p:spPr>
          <a:xfrm>
            <a:off x="1400790" y="2181675"/>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1</a:t>
            </a:r>
            <a:endParaRPr b="1" sz="800">
              <a:solidFill>
                <a:srgbClr val="FFFFFF"/>
              </a:solidFill>
              <a:latin typeface="Roboto"/>
              <a:ea typeface="Roboto"/>
              <a:cs typeface="Roboto"/>
              <a:sym typeface="Roboto"/>
            </a:endParaRPr>
          </a:p>
        </p:txBody>
      </p:sp>
      <p:sp>
        <p:nvSpPr>
          <p:cNvPr id="541" name="Google Shape;541;p51"/>
          <p:cNvSpPr/>
          <p:nvPr/>
        </p:nvSpPr>
        <p:spPr>
          <a:xfrm>
            <a:off x="1400790" y="3404075"/>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2</a:t>
            </a:r>
            <a:endParaRPr b="1" sz="800">
              <a:solidFill>
                <a:srgbClr val="FFFFFF"/>
              </a:solidFill>
              <a:latin typeface="Roboto"/>
              <a:ea typeface="Roboto"/>
              <a:cs typeface="Roboto"/>
              <a:sym typeface="Roboto"/>
            </a:endParaRPr>
          </a:p>
        </p:txBody>
      </p:sp>
      <p:sp>
        <p:nvSpPr>
          <p:cNvPr id="542" name="Google Shape;542;p51"/>
          <p:cNvSpPr txBox="1"/>
          <p:nvPr>
            <p:ph idx="1" type="body"/>
          </p:nvPr>
        </p:nvSpPr>
        <p:spPr>
          <a:xfrm>
            <a:off x="1847700" y="3307900"/>
            <a:ext cx="2832900" cy="136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latin typeface="Roboto"/>
                <a:ea typeface="Roboto"/>
                <a:cs typeface="Roboto"/>
                <a:sym typeface="Roboto"/>
              </a:rPr>
              <a:t>Signs that require motion</a:t>
            </a:r>
            <a:endParaRPr b="1" sz="1100">
              <a:latin typeface="Roboto"/>
              <a:ea typeface="Roboto"/>
              <a:cs typeface="Roboto"/>
              <a:sym typeface="Roboto"/>
            </a:endParaRPr>
          </a:p>
          <a:p>
            <a:pPr indent="0" lvl="0" marL="0" rtl="0" algn="l">
              <a:lnSpc>
                <a:spcPct val="100000"/>
              </a:lnSpc>
              <a:spcBef>
                <a:spcPts val="100"/>
              </a:spcBef>
              <a:spcAft>
                <a:spcPts val="100"/>
              </a:spcAft>
              <a:buNone/>
            </a:pPr>
            <a:r>
              <a:rPr lang="en" sz="1100">
                <a:latin typeface="Roboto"/>
                <a:ea typeface="Roboto"/>
                <a:cs typeface="Roboto"/>
                <a:sym typeface="Roboto"/>
              </a:rPr>
              <a:t>The letters J and Z require motion to execute. This presents an additional challenge for training a model as one class may have </a:t>
            </a:r>
            <a:r>
              <a:rPr i="1" lang="en" sz="1100">
                <a:latin typeface="Roboto"/>
                <a:ea typeface="Roboto"/>
                <a:cs typeface="Roboto"/>
                <a:sym typeface="Roboto"/>
              </a:rPr>
              <a:t>n</a:t>
            </a:r>
            <a:r>
              <a:rPr lang="en" sz="1100">
                <a:latin typeface="Roboto"/>
                <a:ea typeface="Roboto"/>
                <a:cs typeface="Roboto"/>
                <a:sym typeface="Roboto"/>
              </a:rPr>
              <a:t> numbers of acceptable still-frame positions throughout the motion.</a:t>
            </a:r>
            <a:endParaRPr sz="1100">
              <a:latin typeface="Roboto"/>
              <a:ea typeface="Roboto"/>
              <a:cs typeface="Roboto"/>
              <a:sym typeface="Roboto"/>
            </a:endParaRPr>
          </a:p>
        </p:txBody>
      </p:sp>
      <p:sp>
        <p:nvSpPr>
          <p:cNvPr id="543" name="Google Shape;543;p51"/>
          <p:cNvSpPr/>
          <p:nvPr/>
        </p:nvSpPr>
        <p:spPr>
          <a:xfrm>
            <a:off x="5090809" y="2181675"/>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3</a:t>
            </a:r>
            <a:endParaRPr b="1" sz="800">
              <a:solidFill>
                <a:srgbClr val="FFFFFF"/>
              </a:solidFill>
              <a:latin typeface="Roboto"/>
              <a:ea typeface="Roboto"/>
              <a:cs typeface="Roboto"/>
              <a:sym typeface="Roboto"/>
            </a:endParaRPr>
          </a:p>
        </p:txBody>
      </p:sp>
      <p:sp>
        <p:nvSpPr>
          <p:cNvPr id="544" name="Google Shape;544;p5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latin typeface="Roboto"/>
                <a:ea typeface="Roboto"/>
                <a:cs typeface="Roboto"/>
                <a:sym typeface="Roboto"/>
              </a:rPr>
              <a:t>Color, Size, &amp; Resolution Variance</a:t>
            </a:r>
            <a:endParaRPr b="1" sz="1100">
              <a:latin typeface="Roboto"/>
              <a:ea typeface="Roboto"/>
              <a:cs typeface="Roboto"/>
              <a:sym typeface="Roboto"/>
            </a:endParaRPr>
          </a:p>
          <a:p>
            <a:pPr indent="0" lvl="0" marL="0" rtl="0" algn="l">
              <a:lnSpc>
                <a:spcPct val="100000"/>
              </a:lnSpc>
              <a:spcBef>
                <a:spcPts val="100"/>
              </a:spcBef>
              <a:spcAft>
                <a:spcPts val="100"/>
              </a:spcAft>
              <a:buNone/>
            </a:pPr>
            <a:r>
              <a:rPr lang="en" sz="1100">
                <a:latin typeface="Roboto"/>
                <a:ea typeface="Roboto"/>
                <a:cs typeface="Roboto"/>
                <a:sym typeface="Roboto"/>
              </a:rPr>
              <a:t>Color, Size, &amp; Resolution all introduce processing complications and can impact model performance if unoptimized</a:t>
            </a:r>
            <a:endParaRPr sz="1100">
              <a:latin typeface="Roboto"/>
              <a:ea typeface="Roboto"/>
              <a:cs typeface="Roboto"/>
              <a:sym typeface="Roboto"/>
            </a:endParaRPr>
          </a:p>
        </p:txBody>
      </p:sp>
      <p:sp>
        <p:nvSpPr>
          <p:cNvPr id="545" name="Google Shape;545;p51"/>
          <p:cNvSpPr/>
          <p:nvPr/>
        </p:nvSpPr>
        <p:spPr>
          <a:xfrm>
            <a:off x="5090809" y="3404075"/>
            <a:ext cx="328800" cy="3288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Roboto"/>
                <a:ea typeface="Roboto"/>
                <a:cs typeface="Roboto"/>
                <a:sym typeface="Roboto"/>
              </a:rPr>
              <a:t>4</a:t>
            </a:r>
            <a:endParaRPr b="1" sz="800">
              <a:solidFill>
                <a:srgbClr val="FFFFFF"/>
              </a:solidFill>
              <a:latin typeface="Roboto"/>
              <a:ea typeface="Roboto"/>
              <a:cs typeface="Roboto"/>
              <a:sym typeface="Roboto"/>
            </a:endParaRPr>
          </a:p>
        </p:txBody>
      </p:sp>
      <p:sp>
        <p:nvSpPr>
          <p:cNvPr id="546" name="Google Shape;546;p51"/>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latin typeface="Roboto"/>
                <a:ea typeface="Roboto"/>
                <a:cs typeface="Roboto"/>
                <a:sym typeface="Roboto"/>
              </a:rPr>
              <a:t>File Size &amp; Computing Requirements</a:t>
            </a:r>
            <a:endParaRPr b="1" sz="1100">
              <a:latin typeface="Roboto"/>
              <a:ea typeface="Roboto"/>
              <a:cs typeface="Roboto"/>
              <a:sym typeface="Roboto"/>
            </a:endParaRPr>
          </a:p>
          <a:p>
            <a:pPr indent="0" lvl="0" marL="0" rtl="0" algn="l">
              <a:lnSpc>
                <a:spcPct val="100000"/>
              </a:lnSpc>
              <a:spcBef>
                <a:spcPts val="100"/>
              </a:spcBef>
              <a:spcAft>
                <a:spcPts val="100"/>
              </a:spcAft>
              <a:buNone/>
            </a:pPr>
            <a:r>
              <a:rPr lang="en" sz="1100">
                <a:latin typeface="Roboto"/>
                <a:ea typeface="Roboto"/>
                <a:cs typeface="Roboto"/>
                <a:sym typeface="Roboto"/>
              </a:rPr>
              <a:t>The amount and size of image files required to train a well-performing model are likely to </a:t>
            </a:r>
            <a:r>
              <a:rPr lang="en" sz="1100">
                <a:latin typeface="Roboto"/>
                <a:ea typeface="Roboto"/>
                <a:cs typeface="Roboto"/>
                <a:sym typeface="Roboto"/>
              </a:rPr>
              <a:t>require</a:t>
            </a:r>
            <a:r>
              <a:rPr lang="en" sz="1100">
                <a:latin typeface="Roboto"/>
                <a:ea typeface="Roboto"/>
                <a:cs typeface="Roboto"/>
                <a:sym typeface="Roboto"/>
              </a:rPr>
              <a:t> distributed computing resources</a:t>
            </a:r>
            <a:endParaRPr sz="11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2"/>
          <p:cNvSpPr/>
          <p:nvPr/>
        </p:nvSpPr>
        <p:spPr>
          <a:xfrm>
            <a:off x="0" y="0"/>
            <a:ext cx="9161100" cy="164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2"/>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l">
              <a:spcBef>
                <a:spcPts val="400"/>
              </a:spcBef>
              <a:spcAft>
                <a:spcPts val="400"/>
              </a:spcAft>
              <a:buNone/>
            </a:pPr>
            <a:r>
              <a:t/>
            </a:r>
            <a:endParaRPr i="1" sz="1600"/>
          </a:p>
        </p:txBody>
      </p:sp>
      <p:pic>
        <p:nvPicPr>
          <p:cNvPr id="553" name="Google Shape;553;p52"/>
          <p:cNvPicPr preferRelativeResize="0"/>
          <p:nvPr/>
        </p:nvPicPr>
        <p:blipFill rotWithShape="1">
          <a:blip r:embed="rId3">
            <a:alphaModFix/>
          </a:blip>
          <a:srcRect b="7302" l="0" r="0" t="7293"/>
          <a:stretch/>
        </p:blipFill>
        <p:spPr>
          <a:xfrm>
            <a:off x="2638668" y="905970"/>
            <a:ext cx="1644300" cy="1644000"/>
          </a:xfrm>
          <a:prstGeom prst="ellipse">
            <a:avLst/>
          </a:prstGeom>
          <a:noFill/>
          <a:ln>
            <a:noFill/>
          </a:ln>
        </p:spPr>
      </p:pic>
      <p:pic>
        <p:nvPicPr>
          <p:cNvPr id="554" name="Google Shape;554;p52"/>
          <p:cNvPicPr preferRelativeResize="0"/>
          <p:nvPr/>
        </p:nvPicPr>
        <p:blipFill rotWithShape="1">
          <a:blip r:embed="rId4">
            <a:alphaModFix/>
          </a:blip>
          <a:srcRect b="0" l="0" r="0" t="13985"/>
          <a:stretch/>
        </p:blipFill>
        <p:spPr>
          <a:xfrm>
            <a:off x="4856650" y="905800"/>
            <a:ext cx="1644300" cy="1644300"/>
          </a:xfrm>
          <a:prstGeom prst="ellipse">
            <a:avLst/>
          </a:prstGeom>
          <a:noFill/>
          <a:ln>
            <a:noFill/>
          </a:ln>
        </p:spPr>
      </p:pic>
      <p:sp>
        <p:nvSpPr>
          <p:cNvPr id="555" name="Google Shape;555;p52"/>
          <p:cNvSpPr txBox="1"/>
          <p:nvPr>
            <p:ph idx="4294967295" type="title"/>
          </p:nvPr>
        </p:nvSpPr>
        <p:spPr>
          <a:xfrm>
            <a:off x="231725" y="24381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Tyler Beard</a:t>
            </a:r>
            <a:endParaRPr sz="1800">
              <a:solidFill>
                <a:schemeClr val="dk1"/>
              </a:solidFill>
            </a:endParaRPr>
          </a:p>
        </p:txBody>
      </p:sp>
      <p:sp>
        <p:nvSpPr>
          <p:cNvPr id="556" name="Google Shape;556;p52"/>
          <p:cNvSpPr txBox="1"/>
          <p:nvPr>
            <p:ph idx="4294967295" type="body"/>
          </p:nvPr>
        </p:nvSpPr>
        <p:spPr>
          <a:xfrm>
            <a:off x="231725" y="2962813"/>
            <a:ext cx="2022300" cy="11538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000">
                <a:solidFill>
                  <a:schemeClr val="dk2"/>
                </a:solidFill>
              </a:rPr>
              <a:t>Tyler has a career as a software engineer with over 10 years experience of work in the field. Strong coding skills will help in the data pre-processing, EDA, modeling and model deployment tasks. Having taken Deep Learning will help in focusing on the modeling portion of the project.</a:t>
            </a:r>
            <a:endParaRPr sz="1000">
              <a:solidFill>
                <a:schemeClr val="dk2"/>
              </a:solidFill>
            </a:endParaRPr>
          </a:p>
        </p:txBody>
      </p:sp>
      <p:sp>
        <p:nvSpPr>
          <p:cNvPr id="557" name="Google Shape;557;p52"/>
          <p:cNvSpPr txBox="1"/>
          <p:nvPr>
            <p:ph idx="4294967295" type="title"/>
          </p:nvPr>
        </p:nvSpPr>
        <p:spPr>
          <a:xfrm>
            <a:off x="2449668" y="24381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Adam Bennion</a:t>
            </a:r>
            <a:endParaRPr sz="1800">
              <a:solidFill>
                <a:schemeClr val="dk1"/>
              </a:solidFill>
            </a:endParaRPr>
          </a:p>
        </p:txBody>
      </p:sp>
      <p:sp>
        <p:nvSpPr>
          <p:cNvPr id="558" name="Google Shape;558;p52"/>
          <p:cNvSpPr txBox="1"/>
          <p:nvPr>
            <p:ph idx="4294967295" type="title"/>
          </p:nvPr>
        </p:nvSpPr>
        <p:spPr>
          <a:xfrm>
            <a:off x="4667629" y="24381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Zach Carlson</a:t>
            </a:r>
            <a:endParaRPr sz="1800">
              <a:solidFill>
                <a:schemeClr val="dk1"/>
              </a:solidFill>
            </a:endParaRPr>
          </a:p>
        </p:txBody>
      </p:sp>
      <p:sp>
        <p:nvSpPr>
          <p:cNvPr id="559" name="Google Shape;559;p52"/>
          <p:cNvSpPr txBox="1"/>
          <p:nvPr>
            <p:ph idx="4294967295" type="body"/>
          </p:nvPr>
        </p:nvSpPr>
        <p:spPr>
          <a:xfrm>
            <a:off x="2449668" y="2962813"/>
            <a:ext cx="2022300" cy="11538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000">
                <a:solidFill>
                  <a:schemeClr val="dk2"/>
                </a:solidFill>
              </a:rPr>
              <a:t>Adam is a software engineer with 4 years of professional experience and can contribute to all scripts required in the project. Adam will specialize in acquisition for the first portion of the project, then aid in classifier development in the second half. He also has Machine Learning and Deep Learning course experience.</a:t>
            </a:r>
            <a:endParaRPr sz="1000">
              <a:solidFill>
                <a:schemeClr val="dk2"/>
              </a:solidFill>
            </a:endParaRPr>
          </a:p>
        </p:txBody>
      </p:sp>
      <p:sp>
        <p:nvSpPr>
          <p:cNvPr id="560" name="Google Shape;560;p52"/>
          <p:cNvSpPr txBox="1"/>
          <p:nvPr>
            <p:ph idx="4294967295" type="body"/>
          </p:nvPr>
        </p:nvSpPr>
        <p:spPr>
          <a:xfrm>
            <a:off x="4667625" y="2962828"/>
            <a:ext cx="2022300" cy="14568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000">
                <a:solidFill>
                  <a:schemeClr val="dk2"/>
                </a:solidFill>
              </a:rPr>
              <a:t>Zach has a career as an analyst in both research and industry settings with 4 years of experience in project design, EDA, and data visualization.  They’ll help with data acquisition, data pre-processing, model development, and repository documentation and management.</a:t>
            </a:r>
            <a:endParaRPr sz="1000">
              <a:solidFill>
                <a:schemeClr val="dk2"/>
              </a:solidFill>
            </a:endParaRPr>
          </a:p>
        </p:txBody>
      </p:sp>
      <p:pic>
        <p:nvPicPr>
          <p:cNvPr id="561" name="Google Shape;561;p52"/>
          <p:cNvPicPr preferRelativeResize="0"/>
          <p:nvPr/>
        </p:nvPicPr>
        <p:blipFill rotWithShape="1">
          <a:blip r:embed="rId5">
            <a:alphaModFix/>
          </a:blip>
          <a:srcRect b="28566" l="0" r="0" t="0"/>
          <a:stretch/>
        </p:blipFill>
        <p:spPr>
          <a:xfrm>
            <a:off x="7074590" y="905820"/>
            <a:ext cx="1644300" cy="1644300"/>
          </a:xfrm>
          <a:prstGeom prst="ellipse">
            <a:avLst/>
          </a:prstGeom>
          <a:noFill/>
          <a:ln>
            <a:noFill/>
          </a:ln>
        </p:spPr>
      </p:pic>
      <p:sp>
        <p:nvSpPr>
          <p:cNvPr id="562" name="Google Shape;562;p52"/>
          <p:cNvSpPr txBox="1"/>
          <p:nvPr>
            <p:ph idx="4294967295" type="title"/>
          </p:nvPr>
        </p:nvSpPr>
        <p:spPr>
          <a:xfrm>
            <a:off x="6809400" y="2438200"/>
            <a:ext cx="21756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Andrew Napolitano</a:t>
            </a:r>
            <a:endParaRPr sz="1800">
              <a:solidFill>
                <a:schemeClr val="dk1"/>
              </a:solidFill>
            </a:endParaRPr>
          </a:p>
        </p:txBody>
      </p:sp>
      <p:sp>
        <p:nvSpPr>
          <p:cNvPr id="563" name="Google Shape;563;p52"/>
          <p:cNvSpPr txBox="1"/>
          <p:nvPr>
            <p:ph idx="4294967295" type="body"/>
          </p:nvPr>
        </p:nvSpPr>
        <p:spPr>
          <a:xfrm>
            <a:off x="6885590" y="2962813"/>
            <a:ext cx="2022300" cy="11538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000">
                <a:solidFill>
                  <a:schemeClr val="dk2"/>
                </a:solidFill>
              </a:rPr>
              <a:t>Andrew has a career in cyber security and data analytics consulting with a strong background in data visualization, modeling, team management, and communication. Andrew will be specializing in the data pre-processing/cleaning, EDA, modeling, and model deployment tasks of the project.</a:t>
            </a:r>
            <a:endParaRPr sz="1000">
              <a:solidFill>
                <a:schemeClr val="dk2"/>
              </a:solidFill>
            </a:endParaRPr>
          </a:p>
        </p:txBody>
      </p:sp>
      <p:pic>
        <p:nvPicPr>
          <p:cNvPr id="564" name="Google Shape;564;p52"/>
          <p:cNvPicPr preferRelativeResize="0"/>
          <p:nvPr/>
        </p:nvPicPr>
        <p:blipFill>
          <a:blip r:embed="rId6">
            <a:alphaModFix/>
          </a:blip>
          <a:stretch>
            <a:fillRect/>
          </a:stretch>
        </p:blipFill>
        <p:spPr>
          <a:xfrm>
            <a:off x="412825" y="905800"/>
            <a:ext cx="1644300" cy="1644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5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Acquisition &amp; Preprocessing Pipeline</a:t>
            </a:r>
            <a:r>
              <a:rPr lang="en" sz="1400"/>
              <a:t> </a:t>
            </a:r>
            <a:r>
              <a:rPr i="1" lang="en" sz="1400"/>
              <a:t> </a:t>
            </a:r>
            <a:endParaRPr i="1" sz="1400"/>
          </a:p>
          <a:p>
            <a:pPr indent="0" lvl="0" marL="0" rtl="0" algn="l">
              <a:spcBef>
                <a:spcPts val="400"/>
              </a:spcBef>
              <a:spcAft>
                <a:spcPts val="400"/>
              </a:spcAft>
              <a:buNone/>
            </a:pPr>
            <a:r>
              <a:rPr i="1" lang="en" sz="1600"/>
              <a:t>A journey from videos to vectors</a:t>
            </a:r>
            <a:endParaRPr i="1" sz="1600"/>
          </a:p>
        </p:txBody>
      </p:sp>
      <p:cxnSp>
        <p:nvCxnSpPr>
          <p:cNvPr id="570" name="Google Shape;570;p53"/>
          <p:cNvCxnSpPr/>
          <p:nvPr/>
        </p:nvCxnSpPr>
        <p:spPr>
          <a:xfrm rot="10800000">
            <a:off x="680050" y="2421665"/>
            <a:ext cx="0" cy="837900"/>
          </a:xfrm>
          <a:prstGeom prst="straightConnector1">
            <a:avLst/>
          </a:prstGeom>
          <a:noFill/>
          <a:ln cap="flat" cmpd="sng" w="9525">
            <a:solidFill>
              <a:schemeClr val="dk2"/>
            </a:solidFill>
            <a:prstDash val="solid"/>
            <a:round/>
            <a:headEnd len="med" w="med" type="none"/>
            <a:tailEnd len="med" w="med" type="oval"/>
          </a:ln>
        </p:spPr>
      </p:cxnSp>
      <p:sp>
        <p:nvSpPr>
          <p:cNvPr id="571" name="Google Shape;571;p53"/>
          <p:cNvSpPr txBox="1"/>
          <p:nvPr>
            <p:ph type="title"/>
          </p:nvPr>
        </p:nvSpPr>
        <p:spPr>
          <a:xfrm>
            <a:off x="740625" y="177427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Record video</a:t>
            </a:r>
            <a:endParaRPr sz="1800">
              <a:solidFill>
                <a:schemeClr val="dk1"/>
              </a:solidFill>
            </a:endParaRPr>
          </a:p>
        </p:txBody>
      </p:sp>
      <p:cxnSp>
        <p:nvCxnSpPr>
          <p:cNvPr id="572" name="Google Shape;572;p53"/>
          <p:cNvCxnSpPr/>
          <p:nvPr/>
        </p:nvCxnSpPr>
        <p:spPr>
          <a:xfrm>
            <a:off x="2342750" y="3259579"/>
            <a:ext cx="0" cy="837900"/>
          </a:xfrm>
          <a:prstGeom prst="straightConnector1">
            <a:avLst/>
          </a:prstGeom>
          <a:noFill/>
          <a:ln cap="flat" cmpd="sng" w="9525">
            <a:solidFill>
              <a:schemeClr val="dk2"/>
            </a:solidFill>
            <a:prstDash val="solid"/>
            <a:round/>
            <a:headEnd len="med" w="med" type="none"/>
            <a:tailEnd len="med" w="med" type="oval"/>
          </a:ln>
        </p:spPr>
      </p:cxnSp>
      <p:sp>
        <p:nvSpPr>
          <p:cNvPr id="573" name="Google Shape;573;p53"/>
          <p:cNvSpPr txBox="1"/>
          <p:nvPr>
            <p:ph type="title"/>
          </p:nvPr>
        </p:nvSpPr>
        <p:spPr>
          <a:xfrm>
            <a:off x="2466012" y="35169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Split videos to </a:t>
            </a:r>
            <a:r>
              <a:rPr lang="en" sz="1800">
                <a:solidFill>
                  <a:schemeClr val="dk1"/>
                </a:solidFill>
              </a:rPr>
              <a:t>still frames</a:t>
            </a:r>
            <a:endParaRPr sz="1800">
              <a:solidFill>
                <a:schemeClr val="dk1"/>
              </a:solidFill>
            </a:endParaRPr>
          </a:p>
        </p:txBody>
      </p:sp>
      <p:sp>
        <p:nvSpPr>
          <p:cNvPr id="574" name="Google Shape;574;p53"/>
          <p:cNvSpPr txBox="1"/>
          <p:nvPr>
            <p:ph idx="1" type="body"/>
          </p:nvPr>
        </p:nvSpPr>
        <p:spPr>
          <a:xfrm>
            <a:off x="2466002" y="3883225"/>
            <a:ext cx="15630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Produced 900 images for each video</a:t>
            </a:r>
            <a:endParaRPr sz="1200">
              <a:solidFill>
                <a:schemeClr val="dk2"/>
              </a:solidFill>
            </a:endParaRPr>
          </a:p>
        </p:txBody>
      </p:sp>
      <p:cxnSp>
        <p:nvCxnSpPr>
          <p:cNvPr id="575" name="Google Shape;575;p53"/>
          <p:cNvCxnSpPr/>
          <p:nvPr/>
        </p:nvCxnSpPr>
        <p:spPr>
          <a:xfrm rot="10800000">
            <a:off x="4232825" y="2421665"/>
            <a:ext cx="0" cy="837900"/>
          </a:xfrm>
          <a:prstGeom prst="straightConnector1">
            <a:avLst/>
          </a:prstGeom>
          <a:noFill/>
          <a:ln cap="flat" cmpd="sng" w="9525">
            <a:solidFill>
              <a:schemeClr val="dk2"/>
            </a:solidFill>
            <a:prstDash val="solid"/>
            <a:round/>
            <a:headEnd len="med" w="med" type="none"/>
            <a:tailEnd len="med" w="med" type="oval"/>
          </a:ln>
        </p:spPr>
      </p:cxnSp>
      <p:sp>
        <p:nvSpPr>
          <p:cNvPr id="576" name="Google Shape;576;p53"/>
          <p:cNvSpPr txBox="1"/>
          <p:nvPr>
            <p:ph type="title"/>
          </p:nvPr>
        </p:nvSpPr>
        <p:spPr>
          <a:xfrm>
            <a:off x="4280100" y="1774275"/>
            <a:ext cx="1705800" cy="578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800">
                <a:solidFill>
                  <a:schemeClr val="dk1"/>
                </a:solidFill>
              </a:rPr>
              <a:t>Normalize resolution &amp; size</a:t>
            </a:r>
            <a:endParaRPr sz="1800">
              <a:solidFill>
                <a:schemeClr val="dk1"/>
              </a:solidFill>
            </a:endParaRPr>
          </a:p>
        </p:txBody>
      </p:sp>
      <p:sp>
        <p:nvSpPr>
          <p:cNvPr id="577" name="Google Shape;577;p53"/>
          <p:cNvSpPr txBox="1"/>
          <p:nvPr>
            <p:ph idx="1" type="body"/>
          </p:nvPr>
        </p:nvSpPr>
        <p:spPr>
          <a:xfrm>
            <a:off x="4232674" y="2282325"/>
            <a:ext cx="1563000" cy="97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Reduced each image to </a:t>
            </a:r>
            <a:r>
              <a:rPr lang="en" sz="1200">
                <a:solidFill>
                  <a:schemeClr val="dk2"/>
                </a:solidFill>
              </a:rPr>
              <a:t>135x240 </a:t>
            </a:r>
            <a:r>
              <a:rPr lang="en" sz="1200">
                <a:solidFill>
                  <a:schemeClr val="dk2"/>
                </a:solidFill>
              </a:rPr>
              <a:t>while maintaining original aspect ratio</a:t>
            </a:r>
            <a:endParaRPr sz="1200">
              <a:solidFill>
                <a:schemeClr val="dk2"/>
              </a:solidFill>
            </a:endParaRPr>
          </a:p>
        </p:txBody>
      </p:sp>
      <p:cxnSp>
        <p:nvCxnSpPr>
          <p:cNvPr id="578" name="Google Shape;578;p53"/>
          <p:cNvCxnSpPr/>
          <p:nvPr/>
        </p:nvCxnSpPr>
        <p:spPr>
          <a:xfrm>
            <a:off x="5795675" y="3259571"/>
            <a:ext cx="0" cy="837900"/>
          </a:xfrm>
          <a:prstGeom prst="straightConnector1">
            <a:avLst/>
          </a:prstGeom>
          <a:noFill/>
          <a:ln cap="flat" cmpd="sng" w="9525">
            <a:solidFill>
              <a:schemeClr val="dk2"/>
            </a:solidFill>
            <a:prstDash val="solid"/>
            <a:round/>
            <a:headEnd len="med" w="med" type="none"/>
            <a:tailEnd len="med" w="med" type="oval"/>
          </a:ln>
        </p:spPr>
      </p:cxnSp>
      <p:sp>
        <p:nvSpPr>
          <p:cNvPr id="579" name="Google Shape;579;p53"/>
          <p:cNvSpPr txBox="1"/>
          <p:nvPr>
            <p:ph type="title"/>
          </p:nvPr>
        </p:nvSpPr>
        <p:spPr>
          <a:xfrm>
            <a:off x="5842723" y="3516991"/>
            <a:ext cx="21240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Apply </a:t>
            </a:r>
            <a:r>
              <a:rPr lang="en" sz="1800">
                <a:solidFill>
                  <a:schemeClr val="dk1"/>
                </a:solidFill>
              </a:rPr>
              <a:t>grayscale</a:t>
            </a:r>
            <a:endParaRPr sz="1800">
              <a:solidFill>
                <a:schemeClr val="dk1"/>
              </a:solidFill>
            </a:endParaRPr>
          </a:p>
        </p:txBody>
      </p:sp>
      <p:sp>
        <p:nvSpPr>
          <p:cNvPr id="580" name="Google Shape;580;p53"/>
          <p:cNvSpPr txBox="1"/>
          <p:nvPr>
            <p:ph idx="1" type="body"/>
          </p:nvPr>
        </p:nvSpPr>
        <p:spPr>
          <a:xfrm>
            <a:off x="5842737" y="38832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Reduce complexity in the image vectors</a:t>
            </a:r>
            <a:endParaRPr sz="1200">
              <a:solidFill>
                <a:schemeClr val="dk2"/>
              </a:solidFill>
            </a:endParaRPr>
          </a:p>
        </p:txBody>
      </p:sp>
      <p:cxnSp>
        <p:nvCxnSpPr>
          <p:cNvPr id="581" name="Google Shape;581;p53"/>
          <p:cNvCxnSpPr/>
          <p:nvPr/>
        </p:nvCxnSpPr>
        <p:spPr>
          <a:xfrm rot="10800000">
            <a:off x="7080781" y="2421665"/>
            <a:ext cx="0" cy="837900"/>
          </a:xfrm>
          <a:prstGeom prst="straightConnector1">
            <a:avLst/>
          </a:prstGeom>
          <a:noFill/>
          <a:ln cap="flat" cmpd="sng" w="9525">
            <a:solidFill>
              <a:schemeClr val="dk2"/>
            </a:solidFill>
            <a:prstDash val="solid"/>
            <a:round/>
            <a:headEnd len="med" w="med" type="none"/>
            <a:tailEnd len="med" w="med" type="oval"/>
          </a:ln>
        </p:spPr>
      </p:cxnSp>
      <p:sp>
        <p:nvSpPr>
          <p:cNvPr id="582" name="Google Shape;582;p53"/>
          <p:cNvSpPr txBox="1"/>
          <p:nvPr>
            <p:ph type="title"/>
          </p:nvPr>
        </p:nvSpPr>
        <p:spPr>
          <a:xfrm>
            <a:off x="7121050" y="1774275"/>
            <a:ext cx="1814100" cy="54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Produce image vectors csv</a:t>
            </a:r>
            <a:endParaRPr sz="1800">
              <a:solidFill>
                <a:schemeClr val="dk1"/>
              </a:solidFill>
            </a:endParaRPr>
          </a:p>
        </p:txBody>
      </p:sp>
      <p:sp>
        <p:nvSpPr>
          <p:cNvPr id="583" name="Google Shape;583;p53"/>
          <p:cNvSpPr txBox="1"/>
          <p:nvPr>
            <p:ph idx="1" type="body"/>
          </p:nvPr>
        </p:nvSpPr>
        <p:spPr>
          <a:xfrm>
            <a:off x="7121050" y="2282325"/>
            <a:ext cx="1814100" cy="80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Each image produced a 32</a:t>
            </a:r>
            <a:r>
              <a:rPr lang="en" sz="1200">
                <a:solidFill>
                  <a:schemeClr val="dk2"/>
                </a:solidFill>
              </a:rPr>
              <a:t>,400 vector </a:t>
            </a:r>
            <a:r>
              <a:rPr lang="en" sz="1200">
                <a:solidFill>
                  <a:schemeClr val="dk2"/>
                </a:solidFill>
              </a:rPr>
              <a:t>collected in a labelled csv file</a:t>
            </a:r>
            <a:endParaRPr sz="1200">
              <a:solidFill>
                <a:schemeClr val="dk2"/>
              </a:solidFill>
            </a:endParaRPr>
          </a:p>
        </p:txBody>
      </p:sp>
      <p:cxnSp>
        <p:nvCxnSpPr>
          <p:cNvPr id="584" name="Google Shape;584;p53"/>
          <p:cNvCxnSpPr/>
          <p:nvPr/>
        </p:nvCxnSpPr>
        <p:spPr>
          <a:xfrm>
            <a:off x="349450" y="3259575"/>
            <a:ext cx="8399100" cy="0"/>
          </a:xfrm>
          <a:prstGeom prst="straightConnector1">
            <a:avLst/>
          </a:prstGeom>
          <a:noFill/>
          <a:ln cap="flat" cmpd="sng" w="19050">
            <a:solidFill>
              <a:schemeClr val="dk2"/>
            </a:solidFill>
            <a:prstDash val="solid"/>
            <a:round/>
            <a:headEnd len="med" w="med" type="none"/>
            <a:tailEnd len="med" w="med" type="none"/>
          </a:ln>
        </p:spPr>
      </p:cxnSp>
      <p:sp>
        <p:nvSpPr>
          <p:cNvPr id="585" name="Google Shape;585;p53"/>
          <p:cNvSpPr txBox="1"/>
          <p:nvPr>
            <p:ph idx="1" type="body"/>
          </p:nvPr>
        </p:nvSpPr>
        <p:spPr>
          <a:xfrm>
            <a:off x="740625" y="2282325"/>
            <a:ext cx="1615800" cy="66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Recorded 30-second videos for each letter in the ASL alphabet</a:t>
            </a:r>
            <a:endParaRPr sz="1200">
              <a:solidFill>
                <a:schemeClr val="dk2"/>
              </a:solidFill>
            </a:endParaRPr>
          </a:p>
        </p:txBody>
      </p:sp>
      <p:pic>
        <p:nvPicPr>
          <p:cNvPr id="586" name="Google Shape;586;p53"/>
          <p:cNvPicPr preferRelativeResize="0"/>
          <p:nvPr/>
        </p:nvPicPr>
        <p:blipFill>
          <a:blip r:embed="rId3">
            <a:alphaModFix/>
          </a:blip>
          <a:stretch>
            <a:fillRect/>
          </a:stretch>
        </p:blipFill>
        <p:spPr>
          <a:xfrm>
            <a:off x="988500" y="3366723"/>
            <a:ext cx="1093000" cy="1093000"/>
          </a:xfrm>
          <a:prstGeom prst="rect">
            <a:avLst/>
          </a:prstGeom>
          <a:noFill/>
          <a:ln>
            <a:noFill/>
          </a:ln>
        </p:spPr>
      </p:pic>
      <p:pic>
        <p:nvPicPr>
          <p:cNvPr id="587" name="Google Shape;587;p53"/>
          <p:cNvPicPr preferRelativeResize="0"/>
          <p:nvPr/>
        </p:nvPicPr>
        <p:blipFill>
          <a:blip r:embed="rId4">
            <a:alphaModFix/>
          </a:blip>
          <a:stretch>
            <a:fillRect/>
          </a:stretch>
        </p:blipFill>
        <p:spPr>
          <a:xfrm>
            <a:off x="8013777" y="3452585"/>
            <a:ext cx="810550" cy="143532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pic>
        <p:nvPicPr>
          <p:cNvPr id="592" name="Google Shape;592;p54"/>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593" name="Google Shape;593;p5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Preprocessing Examples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55"/>
          <p:cNvSpPr txBox="1"/>
          <p:nvPr>
            <p:ph type="title"/>
          </p:nvPr>
        </p:nvSpPr>
        <p:spPr>
          <a:xfrm>
            <a:off x="196600" y="556650"/>
            <a:ext cx="44700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Roboto"/>
                <a:ea typeface="Roboto"/>
                <a:cs typeface="Roboto"/>
                <a:sym typeface="Roboto"/>
              </a:rPr>
              <a:t>Preprocessing Examples</a:t>
            </a:r>
            <a:endParaRPr b="0">
              <a:latin typeface="Roboto"/>
              <a:ea typeface="Roboto"/>
              <a:cs typeface="Roboto"/>
              <a:sym typeface="Roboto"/>
            </a:endParaRPr>
          </a:p>
        </p:txBody>
      </p:sp>
      <p:pic>
        <p:nvPicPr>
          <p:cNvPr id="599" name="Google Shape;599;p55"/>
          <p:cNvPicPr preferRelativeResize="0"/>
          <p:nvPr/>
        </p:nvPicPr>
        <p:blipFill>
          <a:blip r:embed="rId3">
            <a:alphaModFix/>
          </a:blip>
          <a:stretch>
            <a:fillRect/>
          </a:stretch>
        </p:blipFill>
        <p:spPr>
          <a:xfrm>
            <a:off x="6490550" y="730000"/>
            <a:ext cx="1164021" cy="2071153"/>
          </a:xfrm>
          <a:prstGeom prst="rect">
            <a:avLst/>
          </a:prstGeom>
          <a:noFill/>
          <a:ln>
            <a:noFill/>
          </a:ln>
        </p:spPr>
      </p:pic>
      <p:pic>
        <p:nvPicPr>
          <p:cNvPr id="600" name="Google Shape;600;p55"/>
          <p:cNvPicPr preferRelativeResize="0"/>
          <p:nvPr/>
        </p:nvPicPr>
        <p:blipFill>
          <a:blip r:embed="rId4">
            <a:alphaModFix/>
          </a:blip>
          <a:stretch>
            <a:fillRect/>
          </a:stretch>
        </p:blipFill>
        <p:spPr>
          <a:xfrm>
            <a:off x="7780169" y="730000"/>
            <a:ext cx="1164021" cy="2071153"/>
          </a:xfrm>
          <a:prstGeom prst="rect">
            <a:avLst/>
          </a:prstGeom>
          <a:noFill/>
          <a:ln>
            <a:noFill/>
          </a:ln>
        </p:spPr>
      </p:pic>
      <p:pic>
        <p:nvPicPr>
          <p:cNvPr id="601" name="Google Shape;601;p55"/>
          <p:cNvPicPr preferRelativeResize="0"/>
          <p:nvPr/>
        </p:nvPicPr>
        <p:blipFill>
          <a:blip r:embed="rId5">
            <a:alphaModFix/>
          </a:blip>
          <a:stretch>
            <a:fillRect/>
          </a:stretch>
        </p:blipFill>
        <p:spPr>
          <a:xfrm>
            <a:off x="6490550" y="2899184"/>
            <a:ext cx="1164021" cy="2071153"/>
          </a:xfrm>
          <a:prstGeom prst="rect">
            <a:avLst/>
          </a:prstGeom>
          <a:noFill/>
          <a:ln>
            <a:noFill/>
          </a:ln>
        </p:spPr>
      </p:pic>
      <p:pic>
        <p:nvPicPr>
          <p:cNvPr id="602" name="Google Shape;602;p55"/>
          <p:cNvPicPr preferRelativeResize="0"/>
          <p:nvPr/>
        </p:nvPicPr>
        <p:blipFill>
          <a:blip r:embed="rId6">
            <a:alphaModFix/>
          </a:blip>
          <a:stretch>
            <a:fillRect/>
          </a:stretch>
        </p:blipFill>
        <p:spPr>
          <a:xfrm>
            <a:off x="7780169" y="2899184"/>
            <a:ext cx="1164021" cy="2071153"/>
          </a:xfrm>
          <a:prstGeom prst="rect">
            <a:avLst/>
          </a:prstGeom>
          <a:noFill/>
          <a:ln>
            <a:noFill/>
          </a:ln>
        </p:spPr>
      </p:pic>
      <p:grpSp>
        <p:nvGrpSpPr>
          <p:cNvPr id="603" name="Google Shape;603;p55"/>
          <p:cNvGrpSpPr/>
          <p:nvPr/>
        </p:nvGrpSpPr>
        <p:grpSpPr>
          <a:xfrm>
            <a:off x="378750" y="1627700"/>
            <a:ext cx="3320415" cy="3342636"/>
            <a:chOff x="544675" y="1306400"/>
            <a:chExt cx="3320415" cy="3342636"/>
          </a:xfrm>
        </p:grpSpPr>
        <p:pic>
          <p:nvPicPr>
            <p:cNvPr id="604" name="Google Shape;604;p55"/>
            <p:cNvPicPr preferRelativeResize="0"/>
            <p:nvPr/>
          </p:nvPicPr>
          <p:blipFill>
            <a:blip r:embed="rId7">
              <a:alphaModFix/>
            </a:blip>
            <a:stretch>
              <a:fillRect/>
            </a:stretch>
          </p:blipFill>
          <p:spPr>
            <a:xfrm>
              <a:off x="544675" y="1306400"/>
              <a:ext cx="3320415" cy="1631418"/>
            </a:xfrm>
            <a:prstGeom prst="rect">
              <a:avLst/>
            </a:prstGeom>
            <a:noFill/>
            <a:ln>
              <a:noFill/>
            </a:ln>
          </p:spPr>
        </p:pic>
        <p:pic>
          <p:nvPicPr>
            <p:cNvPr id="605" name="Google Shape;605;p55"/>
            <p:cNvPicPr preferRelativeResize="0"/>
            <p:nvPr/>
          </p:nvPicPr>
          <p:blipFill>
            <a:blip r:embed="rId8">
              <a:alphaModFix/>
            </a:blip>
            <a:stretch>
              <a:fillRect/>
            </a:stretch>
          </p:blipFill>
          <p:spPr>
            <a:xfrm>
              <a:off x="545250" y="3022593"/>
              <a:ext cx="3319273" cy="1626444"/>
            </a:xfrm>
            <a:prstGeom prst="rect">
              <a:avLst/>
            </a:prstGeom>
            <a:noFill/>
            <a:ln>
              <a:noFill/>
            </a:ln>
          </p:spPr>
        </p:pic>
      </p:grpSp>
      <p:sp>
        <p:nvSpPr>
          <p:cNvPr id="606" name="Google Shape;606;p55"/>
          <p:cNvSpPr/>
          <p:nvPr/>
        </p:nvSpPr>
        <p:spPr>
          <a:xfrm>
            <a:off x="4607063" y="2933450"/>
            <a:ext cx="975600" cy="126000"/>
          </a:xfrm>
          <a:prstGeom prst="rightArrow">
            <a:avLst>
              <a:gd fmla="val 50000" name="adj1"/>
              <a:gd fmla="val 50000" name="adj2"/>
            </a:avLst>
          </a:prstGeom>
          <a:solidFill>
            <a:srgbClr val="4A86E8"/>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